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4" r:id="rId5"/>
    <p:sldId id="265" r:id="rId6"/>
    <p:sldId id="267" r:id="rId7"/>
    <p:sldId id="271" r:id="rId8"/>
    <p:sldId id="268" r:id="rId9"/>
    <p:sldId id="269" r:id="rId10"/>
    <p:sldId id="272" r:id="rId11"/>
    <p:sldId id="270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2" r:id="rId22"/>
  </p:sldIdLst>
  <p:sldSz cx="12192000" cy="6858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79"/>
    <a:srgbClr val="B9D6E8"/>
    <a:srgbClr val="FFFFFF"/>
    <a:srgbClr val="858585"/>
    <a:srgbClr val="3E526D"/>
    <a:srgbClr val="25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F6"/>
          </a:solidFill>
        </a:fill>
      </a:tcStyle>
    </a:wholeTbl>
    <a:band2H>
      <a:tcTxStyle/>
      <a:tcStyle>
        <a:tcBdr/>
        <a:fill>
          <a:solidFill>
            <a:srgbClr val="E7E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1E1"/>
          </a:solidFill>
        </a:fill>
      </a:tcStyle>
    </a:wholeTbl>
    <a:band2H>
      <a:tcTxStyle/>
      <a:tcStyle>
        <a:tcBdr/>
        <a:fill>
          <a:solidFill>
            <a:srgbClr val="F1F1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F6F7"/>
          </a:solidFill>
        </a:fill>
      </a:tcStyle>
    </a:wholeTbl>
    <a:band2H>
      <a:tcTxStyle/>
      <a:tcStyle>
        <a:tcBdr/>
        <a:fill>
          <a:solidFill>
            <a:srgbClr val="FBFB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>
              <a:lumOff val="31647"/>
            </a:schemeClr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</p:spTree>
    <p:extLst>
      <p:ext uri="{BB962C8B-B14F-4D97-AF65-F5344CB8AC3E}">
        <p14:creationId xmlns:p14="http://schemas.microsoft.com/office/powerpoint/2010/main" val="212525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16="http://schemas.microsoft.com/office/drawing/2014/main" xmlns:ma14="http://schemas.microsoft.com/office/mac/drawingml/2011/main" xmlns:a14="http://schemas.microsoft.com/office/drawing/2010/main" xmlns:m="http://schemas.openxmlformats.org/officeDocument/2006/math" xmlns:a="http://schemas.openxmlformats.org/drawingml/2006/main" xmlns:r="http://schemas.openxmlformats.org/officeDocument/2006/relationships" xmlns:p="http://schemas.openxmlformats.org/presentationml/2006/main" showMasterSp="0" type="tx">
  <p:cSld name="2_Title-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70" y="-651380"/>
            <a:ext cx="12241140" cy="816076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30434" y="6263967"/>
            <a:ext cx="12252867" cy="1270001"/>
          </a:xfrm>
          <a:prstGeom prst="rect">
            <a:avLst/>
          </a:prstGeom>
          <a:solidFill>
            <a:srgbClr val="C8364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21" name="Footer Placeholder 4"/>
          <p:cNvSpPr txBox="1"/>
          <p:nvPr/>
        </p:nvSpPr>
        <p:spPr>
          <a:xfrm>
            <a:off x="561655" y="6378834"/>
            <a:ext cx="10546081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ARIAS•U.S</a:t>
            </a:r>
            <a:r>
              <a:rPr dirty="0"/>
              <a:t>. 2025 Spring Conference | April 30 - May 2, 2025 | Coral Gables, FL | www.arias-us.org</a:t>
            </a:r>
          </a:p>
        </p:txBody>
      </p:sp>
      <p:sp>
        <p:nvSpPr>
          <p:cNvPr id="22" name="Rectangle"/>
          <p:cNvSpPr/>
          <p:nvPr/>
        </p:nvSpPr>
        <p:spPr>
          <a:xfrm>
            <a:off x="822960" y="832919"/>
            <a:ext cx="10546080" cy="4619839"/>
          </a:xfrm>
          <a:prstGeom prst="rect">
            <a:avLst/>
          </a:prstGeom>
          <a:solidFill>
            <a:srgbClr val="FFFFFF">
              <a:alpha val="78357"/>
            </a:srgbClr>
          </a:solidFill>
          <a:ln w="50800">
            <a:solidFill>
              <a:srgbClr val="C83640">
                <a:alpha val="78357"/>
              </a:srgbClr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7B8DE25-45F5-9FD6-3315-6150FA1830C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ma14="http://schemas.microsoft.com/office/mac/drawingml/2011/main" xmlns:a14="http://schemas.microsoft.com/office/drawing/2010/main" xmlns:m="http://schemas.openxmlformats.org/officeDocument/2006/math" xmlns:a="http://schemas.openxmlformats.org/drawingml/2006/main" xmlns:r="http://schemas.openxmlformats.org/officeDocument/2006/relationships" xmlns:p="http://schemas.openxmlformats.org/presentationml/2006/main" showMasterSp="0" type="tx">
  <p:cSld name="1_Title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alms_BW.jpeg" descr="palms_BW.jpeg"/>
          <p:cNvPicPr>
            <a:picLocks noChangeAspect="1"/>
          </p:cNvPicPr>
          <p:nvPr/>
        </p:nvPicPr>
        <p:blipFill>
          <a:blip r:embed="rId2">
            <a:alphaModFix amt="39437"/>
          </a:blip>
          <a:stretch>
            <a:fillRect/>
          </a:stretch>
        </p:blipFill>
        <p:spPr>
          <a:xfrm>
            <a:off x="-18341" y="-648237"/>
            <a:ext cx="12228682" cy="8154474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Click to edit"/>
          <p:cNvSpPr txBox="1">
            <a:spLocks noGrp="1"/>
          </p:cNvSpPr>
          <p:nvPr>
            <p:ph type="title" hasCustomPrompt="1"/>
          </p:nvPr>
        </p:nvSpPr>
        <p:spPr>
          <a:xfrm>
            <a:off x="1499164" y="3553299"/>
            <a:ext cx="7007789" cy="1822125"/>
          </a:xfrm>
          <a:prstGeom prst="rect">
            <a:avLst/>
          </a:prstGeom>
        </p:spPr>
        <p:txBody>
          <a:bodyPr lIns="50800" tIns="50800" rIns="50800" bIns="50800" anchor="b"/>
          <a:lstStyle>
            <a:lvl1pPr>
              <a:defRPr sz="5600">
                <a:solidFill>
                  <a:srgbClr val="C836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defTabSz="914400"/>
            <a:r>
              <a:t>Click to edit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574075" y="5282844"/>
            <a:ext cx="3600452" cy="7983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Date
Speaker Name, Speaker Company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idx="22"/>
          </p:nvPr>
        </p:nvSpPr>
        <p:spPr>
          <a:xfrm>
            <a:off x="382361" y="556271"/>
            <a:ext cx="11427278" cy="36605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Footer Placeholder 4"/>
          <p:cNvSpPr txBox="1"/>
          <p:nvPr/>
        </p:nvSpPr>
        <p:spPr>
          <a:xfrm>
            <a:off x="561655" y="6378834"/>
            <a:ext cx="10546081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ARIAS•U.S. 2025 Spring Conference | April 30 - May 2, 2025 | Coral Gables, FL | www.arias-us.org</a:t>
            </a:r>
          </a:p>
        </p:txBody>
      </p:sp>
      <p:sp>
        <p:nvSpPr>
          <p:cNvPr id="35" name="Rectangle"/>
          <p:cNvSpPr/>
          <p:nvPr/>
        </p:nvSpPr>
        <p:spPr>
          <a:xfrm>
            <a:off x="385682" y="4653484"/>
            <a:ext cx="1046484" cy="1078297"/>
          </a:xfrm>
          <a:prstGeom prst="rect">
            <a:avLst/>
          </a:prstGeom>
          <a:solidFill>
            <a:srgbClr val="C8364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16="http://schemas.microsoft.com/office/drawing/2014/main" xmlns:ma14="http://schemas.microsoft.com/office/mac/drawingml/2011/main" xmlns:a14="http://schemas.microsoft.com/office/drawing/2010/main" xmlns:m="http://schemas.openxmlformats.org/officeDocument/2006/math" xmlns:a="http://schemas.openxmlformats.org/drawingml/2006/main" xmlns:r="http://schemas.openxmlformats.org/officeDocument/2006/relationships" xmlns:p="http://schemas.openxmlformats.org/presentationml/2006/main" showMasterSp="0" userDrawn="1">
  <p:cSld name="1_Title-2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"/>
          <p:cNvSpPr/>
          <p:nvPr/>
        </p:nvSpPr>
        <p:spPr>
          <a:xfrm>
            <a:off x="0" y="1"/>
            <a:ext cx="12191999" cy="984737"/>
          </a:xfrm>
          <a:prstGeom prst="rect">
            <a:avLst/>
          </a:prstGeom>
          <a:solidFill>
            <a:srgbClr val="C8364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7" name="Click to edit title"/>
          <p:cNvSpPr txBox="1">
            <a:spLocks noGrp="1"/>
          </p:cNvSpPr>
          <p:nvPr>
            <p:ph type="title" hasCustomPrompt="1"/>
          </p:nvPr>
        </p:nvSpPr>
        <p:spPr>
          <a:xfrm>
            <a:off x="219808" y="281355"/>
            <a:ext cx="10999177" cy="51497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Click to edit title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C18273D5-7B84-5E9E-BC84-8C98C6F55FC8}"/>
              </a:ext>
            </a:extLst>
          </p:cNvPr>
          <p:cNvSpPr/>
          <p:nvPr userDrawn="1"/>
        </p:nvSpPr>
        <p:spPr>
          <a:xfrm>
            <a:off x="-1" y="6263968"/>
            <a:ext cx="12192000" cy="594032"/>
          </a:xfrm>
          <a:prstGeom prst="rect">
            <a:avLst/>
          </a:prstGeom>
          <a:solidFill>
            <a:srgbClr val="C8364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D945A1-5C93-8F75-5FEA-8CF6643F40D4}"/>
              </a:ext>
            </a:extLst>
          </p:cNvPr>
          <p:cNvSpPr txBox="1"/>
          <p:nvPr userDrawn="1"/>
        </p:nvSpPr>
        <p:spPr>
          <a:xfrm>
            <a:off x="561655" y="6378834"/>
            <a:ext cx="10546081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ARIAS•U.S</a:t>
            </a:r>
            <a:r>
              <a:rPr dirty="0"/>
              <a:t>. 2025 Spring Conference | April 30 - May 2, 2025 | Coral Gables, FL | www.arias-us.org</a:t>
            </a:r>
          </a:p>
        </p:txBody>
      </p:sp>
      <p:pic>
        <p:nvPicPr>
          <p:cNvPr id="6" name="Picture Placeholder 4" descr="Picture Placeholder 4">
            <a:extLst>
              <a:ext uri="{FF2B5EF4-FFF2-40B4-BE49-F238E27FC236}">
                <a16:creationId xmlns:a16="http://schemas.microsoft.com/office/drawing/2014/main" id="{538015B1-4CC4-0CB1-8F77-44C26A552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84737"/>
            <a:ext cx="12191998" cy="5279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7873D48-ABCC-14B6-DAAC-A1BDEEEC3C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204913"/>
            <a:ext cx="11306175" cy="47656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9DDAB6C-37C8-5CCF-E4D2-57B427280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16="http://schemas.microsoft.com/office/drawing/2014/main" xmlns:a="http://schemas.openxmlformats.org/drawingml/2006/main" xmlns:r="http://schemas.openxmlformats.org/officeDocument/2006/relationships" xmlns:p="http://schemas.openxmlformats.org/presentationml/2006/main" showMasterSp="0" type="tx">
  <p:cSld name="3_Stat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12"/>
          <p:cNvSpPr/>
          <p:nvPr/>
        </p:nvSpPr>
        <p:spPr>
          <a:xfrm>
            <a:off x="-47415" y="-311573"/>
            <a:ext cx="12300377" cy="7227145"/>
          </a:xfrm>
          <a:prstGeom prst="rect">
            <a:avLst/>
          </a:prstGeom>
          <a:solidFill>
            <a:srgbClr val="C8364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Jost"/>
                <a:ea typeface="Jost"/>
                <a:cs typeface="Jost"/>
                <a:sym typeface="Jost"/>
              </a:defRPr>
            </a:pPr>
            <a:endParaRPr/>
          </a:p>
        </p:txBody>
      </p:sp>
      <p:sp>
        <p:nvSpPr>
          <p:cNvPr id="83" name="Click to edit statement"/>
          <p:cNvSpPr txBox="1">
            <a:spLocks noGrp="1"/>
          </p:cNvSpPr>
          <p:nvPr>
            <p:ph type="title" hasCustomPrompt="1"/>
          </p:nvPr>
        </p:nvSpPr>
        <p:spPr>
          <a:xfrm>
            <a:off x="515939" y="1489916"/>
            <a:ext cx="11160126" cy="387816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Click to edit statement</a:t>
            </a:r>
          </a:p>
        </p:txBody>
      </p:sp>
      <p:pic>
        <p:nvPicPr>
          <p:cNvPr id="84" name="ARIAS-logo_WHITE.pdf" descr="ARIAS-logo_WHIT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314" y="5746395"/>
            <a:ext cx="1908919" cy="7997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9BE92467-D691-AF12-7079-4703ABE41331}"/>
              </a:ext>
            </a:extLst>
          </p:cNvPr>
          <p:cNvSpPr txBox="1">
            <a:spLocks/>
          </p:cNvSpPr>
          <p:nvPr userDrawn="1"/>
        </p:nvSpPr>
        <p:spPr>
          <a:xfrm>
            <a:off x="11630345" y="6460603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Jost"/>
                <a:ea typeface="Jost"/>
                <a:cs typeface="Jost"/>
                <a:sym typeface="Jost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ma14="http://schemas.microsoft.com/office/mac/drawingml/2011/main" xmlns:a14="http://schemas.microsoft.com/office/drawing/2010/main" xmlns:m="http://schemas.openxmlformats.org/officeDocument/2006/math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5_ARIAS_PP_MASTER.png" descr="2025_ARIAS_PP_MAST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511" y="-252333"/>
            <a:ext cx="12267022" cy="736266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Jost"/>
                <a:ea typeface="Jost"/>
                <a:cs typeface="Jost"/>
                <a:sym typeface="Jos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</p:sldLayoutIdLst>
  <p:transition spd="med"/>
  <p:hf hdr="0" ft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742950" marR="0" indent="-28575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1143000" marR="0" indent="-22860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1600200" marR="0" indent="-22860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2114550" marR="0" indent="-28575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2446020" marR="0" indent="-16002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2903220" marR="0" indent="-16002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360420" marR="0" indent="-16002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3817620" marR="0" indent="-16002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22155AF8-0DC2-1FA8-4995-4BB6789E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Litigation and Arbitration (cont’d)</a:t>
            </a:r>
          </a:p>
        </p:txBody>
      </p:sp>
      <p:sp>
        <p:nvSpPr>
          <p:cNvPr id="3" name="Text Placeholder 2" descr="" title="">
            <a:extLst>
              <a:ext uri="{FF2B5EF4-FFF2-40B4-BE49-F238E27FC236}">
                <a16:creationId xmlns:a16="http://schemas.microsoft.com/office/drawing/2014/main" id="{3C4AA077-3A3C-E972-4EE8-943828E7D7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Written Discovery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Scope / volume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E-discovery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Interrogatories and requests for admission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Privilege </a:t>
            </a:r>
          </a:p>
          <a:p>
            <a:endParaRPr lang="en-US" dirty="0"/>
          </a:p>
        </p:txBody>
      </p:sp>
      <p:pic>
        <p:nvPicPr>
          <p:cNvPr id="5124" name="Picture 4" descr="" title="">
            <a:extLst>
              <a:ext uri="{FF2B5EF4-FFF2-40B4-BE49-F238E27FC236}">
                <a16:creationId xmlns:a16="http://schemas.microsoft.com/office/drawing/2014/main" id="{1127619A-1377-F75D-EDCC-327B624F7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13" y="1804578"/>
            <a:ext cx="4166010" cy="41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 descr="" title="">
            <a:extLst>
              <a:ext uri="{FF2B5EF4-FFF2-40B4-BE49-F238E27FC236}">
                <a16:creationId xmlns:a16="http://schemas.microsoft.com/office/drawing/2014/main" id="{BA480CD0-170F-7817-6BC9-B2E2E732857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403230"/>
      </p:ext>
    </p:extLst>
  </p:cSld>
  <p:clrMapOvr>
    <a:masterClrMapping/>
  </p:clrMapOvr>
  <p:transition spd="med"/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22155AF8-0DC2-1FA8-4995-4BB6789E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Litigation and Arbitration (cont’d)</a:t>
            </a:r>
          </a:p>
        </p:txBody>
      </p:sp>
      <p:sp>
        <p:nvSpPr>
          <p:cNvPr id="3" name="Text Placeholder 2" descr="" title="">
            <a:extLst>
              <a:ext uri="{FF2B5EF4-FFF2-40B4-BE49-F238E27FC236}">
                <a16:creationId xmlns:a16="http://schemas.microsoft.com/office/drawing/2014/main" id="{3C4AA077-3A3C-E972-4EE8-943828E7D7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Oral Discovery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Scope / number of depositions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Corporate representative depositions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Witness preparation and presentation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Experts</a:t>
            </a:r>
          </a:p>
          <a:p>
            <a:endParaRPr lang="en-US" dirty="0"/>
          </a:p>
        </p:txBody>
      </p:sp>
      <p:pic>
        <p:nvPicPr>
          <p:cNvPr id="6146" name="Picture 2" descr="" title="">
            <a:extLst>
              <a:ext uri="{FF2B5EF4-FFF2-40B4-BE49-F238E27FC236}">
                <a16:creationId xmlns:a16="http://schemas.microsoft.com/office/drawing/2014/main" id="{E52A6BF2-A690-FF67-8BF3-103A0FDCD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9"/>
          <a:stretch/>
        </p:blipFill>
        <p:spPr bwMode="auto">
          <a:xfrm>
            <a:off x="6641686" y="2334345"/>
            <a:ext cx="5481184" cy="363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 descr="" title="">
            <a:extLst>
              <a:ext uri="{FF2B5EF4-FFF2-40B4-BE49-F238E27FC236}">
                <a16:creationId xmlns:a16="http://schemas.microsoft.com/office/drawing/2014/main" id="{EEF4742B-6F7D-C23B-DD65-E12C6FA859D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9232098"/>
      </p:ext>
    </p:extLst>
  </p:cSld>
  <p:clrMapOvr>
    <a:masterClrMapping/>
  </p:clrMapOvr>
  <p:transition spd="med"/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22155AF8-0DC2-1FA8-4995-4BB6789E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Litigation and Arbitration (cont’d)</a:t>
            </a:r>
          </a:p>
        </p:txBody>
      </p:sp>
      <p:sp>
        <p:nvSpPr>
          <p:cNvPr id="3" name="Text Placeholder 2" descr="" title="">
            <a:extLst>
              <a:ext uri="{FF2B5EF4-FFF2-40B4-BE49-F238E27FC236}">
                <a16:creationId xmlns:a16="http://schemas.microsoft.com/office/drawing/2014/main" id="{3C4AA077-3A3C-E972-4EE8-943828E7D7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Motion Practice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Non-dispositive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Dispositive</a:t>
            </a:r>
          </a:p>
          <a:p>
            <a:endParaRPr lang="en-US" dirty="0"/>
          </a:p>
        </p:txBody>
      </p:sp>
      <p:sp>
        <p:nvSpPr>
          <p:cNvPr id="4" name="Slide Number" descr="" title="">
            <a:extLst>
              <a:ext uri="{FF2B5EF4-FFF2-40B4-BE49-F238E27FC236}">
                <a16:creationId xmlns:a16="http://schemas.microsoft.com/office/drawing/2014/main" id="{2475F0D1-FC94-2651-8A1C-019EEE2C093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082034"/>
      </p:ext>
    </p:extLst>
  </p:cSld>
  <p:clrMapOvr>
    <a:masterClrMapping/>
  </p:clrMapOvr>
  <p:transition spd="med"/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22155AF8-0DC2-1FA8-4995-4BB6789E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Litigation and Arbitration (cont’d)</a:t>
            </a:r>
          </a:p>
        </p:txBody>
      </p:sp>
      <p:sp>
        <p:nvSpPr>
          <p:cNvPr id="3" name="Text Placeholder 2" descr="" title="">
            <a:extLst>
              <a:ext uri="{FF2B5EF4-FFF2-40B4-BE49-F238E27FC236}">
                <a16:creationId xmlns:a16="http://schemas.microsoft.com/office/drawing/2014/main" id="{3C4AA077-3A3C-E972-4EE8-943828E7D7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Pretrial or Pre-hearing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Motions in limine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Briefs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Burden of proof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Conference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Jury instructions/verdict forms</a:t>
            </a:r>
          </a:p>
          <a:p>
            <a:endParaRPr lang="en-US" dirty="0"/>
          </a:p>
        </p:txBody>
      </p:sp>
      <p:sp>
        <p:nvSpPr>
          <p:cNvPr id="4" name="Slide Number" descr="" title="">
            <a:extLst>
              <a:ext uri="{FF2B5EF4-FFF2-40B4-BE49-F238E27FC236}">
                <a16:creationId xmlns:a16="http://schemas.microsoft.com/office/drawing/2014/main" id="{901E7AD5-7FCE-8FF1-2405-019FC9784E1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2779639"/>
      </p:ext>
    </p:extLst>
  </p:cSld>
  <p:clrMapOvr>
    <a:masterClrMapping/>
  </p:clrMapOvr>
  <p:transition spd="med"/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D99F5D22-C364-0537-B1D3-DB0D2912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/ Trial</a:t>
            </a:r>
          </a:p>
        </p:txBody>
      </p:sp>
      <p:sp>
        <p:nvSpPr>
          <p:cNvPr id="3" name="Text Placeholder 2" descr="" title="">
            <a:extLst>
              <a:ext uri="{FF2B5EF4-FFF2-40B4-BE49-F238E27FC236}">
                <a16:creationId xmlns:a16="http://schemas.microsoft.com/office/drawing/2014/main" id="{EFC899D7-86FA-5FD4-3BF7-A88AD75500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If litigation: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Bench or Jury</a:t>
            </a:r>
          </a:p>
        </p:txBody>
      </p:sp>
      <p:grpSp>
        <p:nvGrpSpPr>
          <p:cNvPr id="6" name="Group 5" descr="" title="">
            <a:extLst>
              <a:ext uri="{FF2B5EF4-FFF2-40B4-BE49-F238E27FC236}">
                <a16:creationId xmlns:a16="http://schemas.microsoft.com/office/drawing/2014/main" id="{40ED8946-07BA-9394-A5CE-D7822F20DA97}"/>
              </a:ext>
            </a:extLst>
          </p:cNvPr>
          <p:cNvGrpSpPr/>
          <p:nvPr/>
        </p:nvGrpSpPr>
        <p:grpSpPr>
          <a:xfrm>
            <a:off x="3102899" y="1985831"/>
            <a:ext cx="8801100" cy="3883844"/>
            <a:chOff x="2944813" y="1970201"/>
            <a:chExt cx="8801100" cy="3883844"/>
          </a:xfrm>
        </p:grpSpPr>
        <p:sp>
          <p:nvSpPr>
            <p:cNvPr id="5" name="Rectangle 4" descr="" title="">
              <a:extLst>
                <a:ext uri="{FF2B5EF4-FFF2-40B4-BE49-F238E27FC236}">
                  <a16:creationId xmlns:a16="http://schemas.microsoft.com/office/drawing/2014/main" id="{40E444E8-6BD2-AC13-6126-0FB625C5FF75}"/>
                </a:ext>
              </a:extLst>
            </p:cNvPr>
            <p:cNvSpPr/>
            <p:nvPr/>
          </p:nvSpPr>
          <p:spPr>
            <a:xfrm>
              <a:off x="7347246" y="1970201"/>
              <a:ext cx="4398667" cy="3883843"/>
            </a:xfrm>
            <a:prstGeom prst="rect">
              <a:avLst/>
            </a:prstGeom>
            <a:solidFill>
              <a:srgbClr val="535679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4" name="Rectangle 3" descr="" title="">
              <a:extLst>
                <a:ext uri="{FF2B5EF4-FFF2-40B4-BE49-F238E27FC236}">
                  <a16:creationId xmlns:a16="http://schemas.microsoft.com/office/drawing/2014/main" id="{6B080A7D-7096-4BD4-86E8-D7915EE709AB}"/>
                </a:ext>
              </a:extLst>
            </p:cNvPr>
            <p:cNvSpPr/>
            <p:nvPr/>
          </p:nvSpPr>
          <p:spPr>
            <a:xfrm>
              <a:off x="2944813" y="1970202"/>
              <a:ext cx="4398667" cy="3883843"/>
            </a:xfrm>
            <a:prstGeom prst="rect">
              <a:avLst/>
            </a:prstGeom>
            <a:solidFill>
              <a:srgbClr val="B9D6E8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pic>
          <p:nvPicPr>
            <p:cNvPr id="6146" name="Picture 2" descr="" title="">
              <a:extLst>
                <a:ext uri="{FF2B5EF4-FFF2-40B4-BE49-F238E27FC236}">
                  <a16:creationId xmlns:a16="http://schemas.microsoft.com/office/drawing/2014/main" id="{98050B96-414A-C385-6BAB-EACBC23232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96" b="14778"/>
            <a:stretch/>
          </p:blipFill>
          <p:spPr bwMode="auto">
            <a:xfrm>
              <a:off x="2944813" y="2231157"/>
              <a:ext cx="8801100" cy="3421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lide Number" descr="" title="">
            <a:extLst>
              <a:ext uri="{FF2B5EF4-FFF2-40B4-BE49-F238E27FC236}">
                <a16:creationId xmlns:a16="http://schemas.microsoft.com/office/drawing/2014/main" id="{656BF3A6-677A-11E3-5D6D-6683E7F0276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7467143"/>
      </p:ext>
    </p:extLst>
  </p:cSld>
  <p:clrMapOvr>
    <a:masterClrMapping/>
  </p:clrMapOvr>
  <p:transition spd="med"/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8B21288E-F37E-6F3A-B044-F9812E3A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/ Trial (cont’d)</a:t>
            </a:r>
          </a:p>
        </p:txBody>
      </p:sp>
      <p:sp>
        <p:nvSpPr>
          <p:cNvPr id="3" name="Text Placeholder 2" descr="" title="">
            <a:extLst>
              <a:ext uri="{FF2B5EF4-FFF2-40B4-BE49-F238E27FC236}">
                <a16:creationId xmlns:a16="http://schemas.microsoft.com/office/drawing/2014/main" id="{7877EA2C-F814-D941-FB4C-A2749D2DCD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Evidentiary Rules and Objections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Relevancy 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Materiality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Probative vs. prejudice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Admissibility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Hearsay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Expert testimony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Privilege</a:t>
            </a:r>
          </a:p>
          <a:p>
            <a:endParaRPr lang="en-US" dirty="0"/>
          </a:p>
        </p:txBody>
      </p:sp>
      <p:pic>
        <p:nvPicPr>
          <p:cNvPr id="5124" name="Picture 4" descr="" title="">
            <a:extLst>
              <a:ext uri="{FF2B5EF4-FFF2-40B4-BE49-F238E27FC236}">
                <a16:creationId xmlns:a16="http://schemas.microsoft.com/office/drawing/2014/main" id="{AAE787E9-C4D2-1650-0DD0-03570DC7B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72" y="1862972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 descr="" title="">
            <a:extLst>
              <a:ext uri="{FF2B5EF4-FFF2-40B4-BE49-F238E27FC236}">
                <a16:creationId xmlns:a16="http://schemas.microsoft.com/office/drawing/2014/main" id="{CAD9D2A7-B335-7C2D-D15B-6EE5130F1B2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8897332"/>
      </p:ext>
    </p:extLst>
  </p:cSld>
  <p:clrMapOvr>
    <a:masterClrMapping/>
  </p:clrMapOvr>
  <p:transition spd="med"/>
</p:sld>
</file>

<file path=ppt/slides/slide1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8B21288E-F37E-6F3A-B044-F9812E3A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/ Trial (cont’d)</a:t>
            </a:r>
          </a:p>
        </p:txBody>
      </p:sp>
      <p:sp>
        <p:nvSpPr>
          <p:cNvPr id="3" name="Text Placeholder 2" descr="" title="">
            <a:extLst>
              <a:ext uri="{FF2B5EF4-FFF2-40B4-BE49-F238E27FC236}">
                <a16:creationId xmlns:a16="http://schemas.microsoft.com/office/drawing/2014/main" id="{7877EA2C-F814-D941-FB4C-A2749D2DCD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Openings and Closings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Themes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Demonstratives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Scope and depth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Use of evidence</a:t>
            </a:r>
          </a:p>
          <a:p>
            <a:endParaRPr lang="en-US" dirty="0"/>
          </a:p>
        </p:txBody>
      </p:sp>
      <p:pic>
        <p:nvPicPr>
          <p:cNvPr id="4098" name="Picture 2" descr="" title="">
            <a:extLst>
              <a:ext uri="{FF2B5EF4-FFF2-40B4-BE49-F238E27FC236}">
                <a16:creationId xmlns:a16="http://schemas.microsoft.com/office/drawing/2014/main" id="{402A3906-B071-0DE5-11EF-5022FD08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40" y="1271326"/>
            <a:ext cx="6262419" cy="46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 descr="" title="">
            <a:extLst>
              <a:ext uri="{FF2B5EF4-FFF2-40B4-BE49-F238E27FC236}">
                <a16:creationId xmlns:a16="http://schemas.microsoft.com/office/drawing/2014/main" id="{48B8EA3E-B6E2-7D38-F52D-D5EDD098A6E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2823692"/>
      </p:ext>
    </p:extLst>
  </p:cSld>
  <p:clrMapOvr>
    <a:masterClrMapping/>
  </p:clrMapOvr>
  <p:transition spd="med"/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8B21288E-F37E-6F3A-B044-F9812E3A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/ Trial (cont’d)</a:t>
            </a:r>
          </a:p>
        </p:txBody>
      </p:sp>
      <p:sp>
        <p:nvSpPr>
          <p:cNvPr id="3" name="Text Placeholder 2" descr="" title="">
            <a:extLst>
              <a:ext uri="{FF2B5EF4-FFF2-40B4-BE49-F238E27FC236}">
                <a16:creationId xmlns:a16="http://schemas.microsoft.com/office/drawing/2014/main" id="{7877EA2C-F814-D941-FB4C-A2749D2DCD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Witness Testimony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Preparation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Sequence and scope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Direct examination 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Cross-examination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Deposition transcripts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Witness statements</a:t>
            </a:r>
          </a:p>
          <a:p>
            <a:endParaRPr lang="en-US" dirty="0"/>
          </a:p>
        </p:txBody>
      </p:sp>
      <p:pic>
        <p:nvPicPr>
          <p:cNvPr id="3074" name="Picture 2" descr="" title="">
            <a:extLst>
              <a:ext uri="{FF2B5EF4-FFF2-40B4-BE49-F238E27FC236}">
                <a16:creationId xmlns:a16="http://schemas.microsoft.com/office/drawing/2014/main" id="{29261F63-9904-4E11-67B9-4CF729CB7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5"/>
          <a:stretch/>
        </p:blipFill>
        <p:spPr bwMode="auto">
          <a:xfrm>
            <a:off x="4751110" y="2881524"/>
            <a:ext cx="6849555" cy="269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 descr="" title="">
            <a:extLst>
              <a:ext uri="{FF2B5EF4-FFF2-40B4-BE49-F238E27FC236}">
                <a16:creationId xmlns:a16="http://schemas.microsoft.com/office/drawing/2014/main" id="{B49ED359-9875-28CE-588A-D3686FC6534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902569"/>
      </p:ext>
    </p:extLst>
  </p:cSld>
  <p:clrMapOvr>
    <a:masterClrMapping/>
  </p:clrMapOvr>
  <p:transition spd="med"/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8B21288E-F37E-6F3A-B044-F9812E3A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/ Trial (cont’d)</a:t>
            </a:r>
          </a:p>
        </p:txBody>
      </p:sp>
      <p:sp>
        <p:nvSpPr>
          <p:cNvPr id="3" name="Text Placeholder 2" descr="" title="">
            <a:extLst>
              <a:ext uri="{FF2B5EF4-FFF2-40B4-BE49-F238E27FC236}">
                <a16:creationId xmlns:a16="http://schemas.microsoft.com/office/drawing/2014/main" id="{7877EA2C-F814-D941-FB4C-A2749D2DCD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Jury Considerations</a:t>
            </a:r>
            <a:endParaRPr lang="en-US" dirty="0"/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Simplify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Streamline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Explain</a:t>
            </a:r>
          </a:p>
          <a:p>
            <a:endParaRPr lang="en-US" dirty="0"/>
          </a:p>
        </p:txBody>
      </p:sp>
      <p:pic>
        <p:nvPicPr>
          <p:cNvPr id="2052" name="Picture 4" descr="" title="">
            <a:extLst>
              <a:ext uri="{FF2B5EF4-FFF2-40B4-BE49-F238E27FC236}">
                <a16:creationId xmlns:a16="http://schemas.microsoft.com/office/drawing/2014/main" id="{CC9B2E2C-D58F-7947-16E5-1FBD4DC3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52" y="1345577"/>
            <a:ext cx="5668752" cy="448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 descr="" title="">
            <a:extLst>
              <a:ext uri="{FF2B5EF4-FFF2-40B4-BE49-F238E27FC236}">
                <a16:creationId xmlns:a16="http://schemas.microsoft.com/office/drawing/2014/main" id="{059E3BF1-ED0D-5C11-FC9B-8D6C4BD42D3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275765"/>
      </p:ext>
    </p:extLst>
  </p:cSld>
  <p:clrMapOvr>
    <a:masterClrMapping/>
  </p:clrMapOvr>
  <p:transition spd="med"/>
</p:sld>
</file>

<file path=ppt/slides/slide1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8B21288E-F37E-6F3A-B044-F9812E3A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Court Review of Arbitration</a:t>
            </a:r>
          </a:p>
        </p:txBody>
      </p:sp>
      <p:sp>
        <p:nvSpPr>
          <p:cNvPr id="3" name="Text Placeholder 2" descr="" title="">
            <a:extLst>
              <a:ext uri="{FF2B5EF4-FFF2-40B4-BE49-F238E27FC236}">
                <a16:creationId xmlns:a16="http://schemas.microsoft.com/office/drawing/2014/main" id="{7877EA2C-F814-D941-FB4C-A2749D2DCD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Arbitration </a:t>
            </a:r>
            <a:endParaRPr lang="en-US" dirty="0"/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Vacatur (9 U.S.C. § 10)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Modification or correction (9 U.S.C. § 11)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Timing (9 U.S.C. § 12)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Scope (</a:t>
            </a:r>
            <a:r>
              <a:rPr lang="en-US" i="1" dirty="0"/>
              <a:t>Hall Street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pic>
        <p:nvPicPr>
          <p:cNvPr id="1026" name="Picture 2" descr="" title="">
            <a:extLst>
              <a:ext uri="{FF2B5EF4-FFF2-40B4-BE49-F238E27FC236}">
                <a16:creationId xmlns:a16="http://schemas.microsoft.com/office/drawing/2014/main" id="{45EA2EAE-6BAB-C841-5B7A-A319F65AB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97" y="2921802"/>
            <a:ext cx="6097572" cy="30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 descr="" title="">
            <a:extLst>
              <a:ext uri="{FF2B5EF4-FFF2-40B4-BE49-F238E27FC236}">
                <a16:creationId xmlns:a16="http://schemas.microsoft.com/office/drawing/2014/main" id="{DC568162-55A8-9C18-67FB-BFDBCE4BE63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8293333"/>
      </p:ext>
    </p:extLst>
  </p:cSld>
  <p:clrMapOvr>
    <a:masterClrMapping/>
  </p:clrMapOvr>
  <p:transition spd="med"/>
</p:sld>
</file>

<file path=ppt/slides/slide2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2" descr="" title=""/>
          <p:cNvSpPr txBox="1">
            <a:spLocks noGrp="1"/>
          </p:cNvSpPr>
          <p:nvPr>
            <p:ph type="body" sz="quarter" idx="4294967295"/>
          </p:nvPr>
        </p:nvSpPr>
        <p:spPr>
          <a:xfrm>
            <a:off x="537960" y="4619063"/>
            <a:ext cx="11116080" cy="65072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AA182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April 30, 2025</a:t>
            </a:r>
            <a:endParaRPr dirty="0"/>
          </a:p>
        </p:txBody>
      </p:sp>
      <p:sp>
        <p:nvSpPr>
          <p:cNvPr id="2" name="TextBox 1" descr="" title="">
            <a:extLst>
              <a:ext uri="{FF2B5EF4-FFF2-40B4-BE49-F238E27FC236}">
                <a16:creationId xmlns:a16="http://schemas.microsoft.com/office/drawing/2014/main" id="{3AC85DFD-077E-5840-3194-5613A2E1C987}"/>
              </a:ext>
            </a:extLst>
          </p:cNvPr>
          <p:cNvSpPr txBox="1"/>
          <p:nvPr/>
        </p:nvSpPr>
        <p:spPr>
          <a:xfrm>
            <a:off x="1781666" y="1232150"/>
            <a:ext cx="8628668" cy="3247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AA182C"/>
                </a:solidFill>
                <a:effectLst/>
                <a:uLnTx/>
                <a:uFillTx/>
                <a:latin typeface="Century Gothic"/>
                <a:sym typeface="Century Gothic"/>
              </a:rPr>
              <a:t>The Same but Different: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AA182C"/>
                </a:solidFill>
                <a:effectLst/>
                <a:uLnTx/>
                <a:uFillTx/>
                <a:latin typeface="Century Gothic"/>
                <a:sym typeface="Century Gothic"/>
              </a:rPr>
              <a:t>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A182C"/>
                </a:solidFill>
                <a:effectLst/>
                <a:uLnTx/>
                <a:uFillTx/>
                <a:latin typeface="Century Gothic"/>
                <a:sym typeface="Century Gothic"/>
              </a:rPr>
              <a:t>Preparing and Presenting Your Case in Arbitration Versus Litigation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A4071F60-266E-69AD-0201-0ECF9D02B9A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87734" y="6456725"/>
            <a:ext cx="279881" cy="276995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8B21288E-F37E-6F3A-B044-F9812E3A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Appellate Rights - Litigation</a:t>
            </a:r>
          </a:p>
        </p:txBody>
      </p:sp>
      <p:sp>
        <p:nvSpPr>
          <p:cNvPr id="3" name="Text Placeholder 2" descr="" title="">
            <a:extLst>
              <a:ext uri="{FF2B5EF4-FFF2-40B4-BE49-F238E27FC236}">
                <a16:creationId xmlns:a16="http://schemas.microsoft.com/office/drawing/2014/main" id="{7877EA2C-F814-D941-FB4C-A2749D2DCD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Litigation</a:t>
            </a:r>
            <a:endParaRPr lang="en-US" dirty="0"/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Scope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Timing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Standard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Appellate procedural rules</a:t>
            </a:r>
          </a:p>
          <a:p>
            <a:endParaRPr lang="en-US" dirty="0"/>
          </a:p>
        </p:txBody>
      </p:sp>
      <p:sp>
        <p:nvSpPr>
          <p:cNvPr id="4" name="Slide Number" descr="" title="">
            <a:extLst>
              <a:ext uri="{FF2B5EF4-FFF2-40B4-BE49-F238E27FC236}">
                <a16:creationId xmlns:a16="http://schemas.microsoft.com/office/drawing/2014/main" id="{87CC3352-0810-FFB5-6112-5780FCC393F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34868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 descr="" title=""/>
          <p:cNvSpPr txBox="1">
            <a:spLocks noGrp="1"/>
          </p:cNvSpPr>
          <p:nvPr>
            <p:ph type="title"/>
          </p:nvPr>
        </p:nvSpPr>
        <p:spPr>
          <a:xfrm>
            <a:off x="515937" y="1489914"/>
            <a:ext cx="11160128" cy="387817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5400" dirty="0"/>
              <a:t>Questions?</a:t>
            </a:r>
            <a:endParaRPr sz="54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 descr="" title="">
            <a:extLst>
              <a:ext uri="{FF2B5EF4-FFF2-40B4-BE49-F238E27FC236}">
                <a16:creationId xmlns:a16="http://schemas.microsoft.com/office/drawing/2014/main" id="{3E5ADCD3-9BD2-F740-2FC7-D211493FDA24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/>
          <a:stretch>
            <a:fillRect/>
          </a:stretch>
        </p:blipFill>
        <p:spPr>
          <a:xfrm>
            <a:off x="934825" y="519476"/>
            <a:ext cx="10322350" cy="4014817"/>
          </a:xfrm>
          <a:prstGeom prst="rect">
            <a:avLst/>
          </a:prstGeom>
        </p:spPr>
      </p:pic>
      <p:pic>
        <p:nvPicPr>
          <p:cNvPr id="2" name="Image.1" descr="" title="">
            <a:extLst>
              <a:ext uri="{FF2B5EF4-FFF2-40B4-BE49-F238E27FC236}">
                <a16:creationId xmlns:a16="http://schemas.microsoft.com/office/drawing/2014/main" id="{C6627451-8063-4AE8-A66C-5499C13F8E38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rcRect l="940" r="940"/>
          <a:stretch>
            <a:fillRect/>
          </a:stretch>
        </p:blipFill>
        <p:spPr>
          <a:xfrm>
            <a:off x="1640656" y="1010990"/>
            <a:ext cx="1507896" cy="2111054"/>
          </a:xfrm>
          <a:prstGeom prst="rect">
            <a:avLst/>
          </a:prstGeom>
        </p:spPr>
      </p:pic>
      <p:sp>
        <p:nvSpPr>
          <p:cNvPr id="4" name="TextBox 3" descr="" title="">
            <a:extLst>
              <a:ext uri="{FF2B5EF4-FFF2-40B4-BE49-F238E27FC236}">
                <a16:creationId xmlns:a16="http://schemas.microsoft.com/office/drawing/2014/main" id="{8169F274-8790-4656-C376-B85AEF17E73A}"/>
              </a:ext>
            </a:extLst>
          </p:cNvPr>
          <p:cNvSpPr txBox="1"/>
          <p:nvPr/>
        </p:nvSpPr>
        <p:spPr>
          <a:xfrm>
            <a:off x="1163996" y="3280525"/>
            <a:ext cx="2477598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Thomas Cunningham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entury Gothic" panose="020B0502020202020204" pitchFamily="34" charset="0"/>
              </a:rPr>
              <a:t>Partner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entury Gothic" panose="020B0502020202020204" pitchFamily="34" charset="0"/>
              </a:rPr>
              <a:t>Sidley Austin LLP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5" name="TextBox 4" descr="" title="">
            <a:extLst>
              <a:ext uri="{FF2B5EF4-FFF2-40B4-BE49-F238E27FC236}">
                <a16:creationId xmlns:a16="http://schemas.microsoft.com/office/drawing/2014/main" id="{279AC4E0-412A-A948-4D7E-0F06CC856DE9}"/>
              </a:ext>
            </a:extLst>
          </p:cNvPr>
          <p:cNvSpPr txBox="1"/>
          <p:nvPr/>
        </p:nvSpPr>
        <p:spPr>
          <a:xfrm>
            <a:off x="4015471" y="3280525"/>
            <a:ext cx="1668080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entury Gothic" panose="020B0502020202020204" pitchFamily="34" charset="0"/>
              </a:rPr>
              <a:t>Sarah Gordon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entury Gothic" panose="020B0502020202020204" pitchFamily="34" charset="0"/>
              </a:rPr>
              <a:t>Partner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entury Gothic" panose="020B0502020202020204" pitchFamily="34" charset="0"/>
              </a:rPr>
              <a:t>Steptoe LLP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6" name="TextBox 5" descr="" title="">
            <a:extLst>
              <a:ext uri="{FF2B5EF4-FFF2-40B4-BE49-F238E27FC236}">
                <a16:creationId xmlns:a16="http://schemas.microsoft.com/office/drawing/2014/main" id="{761D2E7A-C733-4E7A-8539-6FF9646D66E1}"/>
              </a:ext>
            </a:extLst>
          </p:cNvPr>
          <p:cNvSpPr txBox="1"/>
          <p:nvPr/>
        </p:nvSpPr>
        <p:spPr>
          <a:xfrm>
            <a:off x="6496095" y="3280525"/>
            <a:ext cx="1608770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entury Gothic" panose="020B0502020202020204" pitchFamily="34" charset="0"/>
              </a:rPr>
              <a:t>Frank Papalia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pic>
        <p:nvPicPr>
          <p:cNvPr id="1028" name="Picture 4" descr="" title="">
            <a:extLst>
              <a:ext uri="{FF2B5EF4-FFF2-40B4-BE49-F238E27FC236}">
                <a16:creationId xmlns:a16="http://schemas.microsoft.com/office/drawing/2014/main" id="{774FEACB-70D2-FD2E-383A-2DC144437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r="14286"/>
          <a:stretch/>
        </p:blipFill>
        <p:spPr bwMode="auto">
          <a:xfrm>
            <a:off x="6551509" y="1010990"/>
            <a:ext cx="1507896" cy="21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" title="">
            <a:extLst>
              <a:ext uri="{FF2B5EF4-FFF2-40B4-BE49-F238E27FC236}">
                <a16:creationId xmlns:a16="http://schemas.microsoft.com/office/drawing/2014/main" id="{A4C89010-92B2-1061-4F7E-7A2ECCB88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0"/>
          <a:stretch/>
        </p:blipFill>
        <p:spPr bwMode="auto">
          <a:xfrm>
            <a:off x="9006502" y="1010990"/>
            <a:ext cx="1508760" cy="21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" title="">
            <a:extLst>
              <a:ext uri="{FF2B5EF4-FFF2-40B4-BE49-F238E27FC236}">
                <a16:creationId xmlns:a16="http://schemas.microsoft.com/office/drawing/2014/main" id="{17929F0D-9B32-EAF2-D1C8-9F496A02A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4" r="27072" b="31460"/>
          <a:stretch/>
        </p:blipFill>
        <p:spPr bwMode="auto">
          <a:xfrm>
            <a:off x="4095650" y="1010990"/>
            <a:ext cx="1508761" cy="209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" title="">
            <a:extLst>
              <a:ext uri="{FF2B5EF4-FFF2-40B4-BE49-F238E27FC236}">
                <a16:creationId xmlns:a16="http://schemas.microsoft.com/office/drawing/2014/main" id="{32B79735-55B6-8ECA-8BAD-34744EE95068}"/>
              </a:ext>
            </a:extLst>
          </p:cNvPr>
          <p:cNvSpPr txBox="1"/>
          <p:nvPr/>
        </p:nvSpPr>
        <p:spPr>
          <a:xfrm>
            <a:off x="8808219" y="3280525"/>
            <a:ext cx="190532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entury Gothic" panose="020B0502020202020204" pitchFamily="34" charset="0"/>
              </a:rPr>
              <a:t>Jonathan Rosen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"/>
            </a:endParaRPr>
          </a:p>
        </p:txBody>
      </p:sp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C85C505F-E0C6-102A-F7F1-D6EA60C149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 descr="" title="">
            <a:extLst>
              <a:ext uri="{FF2B5EF4-FFF2-40B4-BE49-F238E27FC236}">
                <a16:creationId xmlns:a16="http://schemas.microsoft.com/office/drawing/2014/main" id="{8FEBFE4E-041F-4B6E-964A-13A752B2B235}"/>
              </a:ext>
            </a:extLst>
          </p:cNvPr>
          <p:cNvSpPr txBox="1"/>
          <p:nvPr/>
        </p:nvSpPr>
        <p:spPr>
          <a:xfrm>
            <a:off x="1031134" y="6753288"/>
            <a:ext cx="9761912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*All comments of the speakers are made in their individual capacity and not on behalf of their current or former companies, law firms, or clients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C34F4F21-EAC8-633A-54CC-F847833A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8" y="281355"/>
            <a:ext cx="10999177" cy="51497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9" name="Picture 8" descr="" title="">
            <a:extLst>
              <a:ext uri="{FF2B5EF4-FFF2-40B4-BE49-F238E27FC236}">
                <a16:creationId xmlns:a16="http://schemas.microsoft.com/office/drawing/2014/main" id="{6CFF4439-E09C-B174-8836-28281B497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058"/>
            <a:ext cx="12192000" cy="5777340"/>
          </a:xfrm>
          <a:prstGeom prst="rect">
            <a:avLst/>
          </a:prstGeom>
        </p:spPr>
      </p:pic>
      <p:sp>
        <p:nvSpPr>
          <p:cNvPr id="11" name="TextBox 10" descr="" title="">
            <a:extLst>
              <a:ext uri="{FF2B5EF4-FFF2-40B4-BE49-F238E27FC236}">
                <a16:creationId xmlns:a16="http://schemas.microsoft.com/office/drawing/2014/main" id="{207BF493-A29F-9D59-E0B7-73EC2C1E5904}"/>
              </a:ext>
            </a:extLst>
          </p:cNvPr>
          <p:cNvSpPr txBox="1"/>
          <p:nvPr/>
        </p:nvSpPr>
        <p:spPr>
          <a:xfrm>
            <a:off x="1923067" y="2681926"/>
            <a:ext cx="2955292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ARBITRATION</a:t>
            </a:r>
          </a:p>
        </p:txBody>
      </p:sp>
      <p:sp>
        <p:nvSpPr>
          <p:cNvPr id="12" name="TextBox 11" descr="" title="">
            <a:extLst>
              <a:ext uri="{FF2B5EF4-FFF2-40B4-BE49-F238E27FC236}">
                <a16:creationId xmlns:a16="http://schemas.microsoft.com/office/drawing/2014/main" id="{5E56670C-347D-CF2A-23EA-E7E9EB17979A}"/>
              </a:ext>
            </a:extLst>
          </p:cNvPr>
          <p:cNvSpPr txBox="1"/>
          <p:nvPr/>
        </p:nvSpPr>
        <p:spPr>
          <a:xfrm>
            <a:off x="7411583" y="2681926"/>
            <a:ext cx="2532099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"/>
              </a:rPr>
              <a:t>LITIGATION</a:t>
            </a:r>
          </a:p>
        </p:txBody>
      </p:sp>
      <p:sp>
        <p:nvSpPr>
          <p:cNvPr id="13" name="TextBox 12" descr="" title="">
            <a:extLst>
              <a:ext uri="{FF2B5EF4-FFF2-40B4-BE49-F238E27FC236}">
                <a16:creationId xmlns:a16="http://schemas.microsoft.com/office/drawing/2014/main" id="{B8FEFCA2-4660-4AC7-5F11-CE2AB9911959}"/>
              </a:ext>
            </a:extLst>
          </p:cNvPr>
          <p:cNvSpPr txBox="1"/>
          <p:nvPr/>
        </p:nvSpPr>
        <p:spPr>
          <a:xfrm>
            <a:off x="5900499" y="4722830"/>
            <a:ext cx="548640" cy="365760"/>
          </a:xfrm>
          <a:prstGeom prst="rect">
            <a:avLst/>
          </a:prstGeom>
          <a:solidFill>
            <a:srgbClr val="3E526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b="1" i="1" dirty="0">
                <a:solidFill>
                  <a:schemeClr val="bg1"/>
                </a:solidFill>
                <a:latin typeface="+mn-lt"/>
              </a:rPr>
              <a:t>VS.</a:t>
            </a:r>
            <a:endParaRPr kumimoji="0" lang="en-US" sz="30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sym typeface="Helvetica"/>
            </a:endParaRPr>
          </a:p>
        </p:txBody>
      </p:sp>
      <p:sp>
        <p:nvSpPr>
          <p:cNvPr id="4" name="Slide Number" descr="" title="">
            <a:extLst>
              <a:ext uri="{FF2B5EF4-FFF2-40B4-BE49-F238E27FC236}">
                <a16:creationId xmlns:a16="http://schemas.microsoft.com/office/drawing/2014/main" id="{BE1F7079-FC4D-C2DC-CE66-37102278650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5" name="Text Placeholder 4" descr="" title="">
            <a:extLst>
              <a:ext uri="{FF2B5EF4-FFF2-40B4-BE49-F238E27FC236}">
                <a16:creationId xmlns:a16="http://schemas.microsoft.com/office/drawing/2014/main" id="{EE6CC5E9-5DBC-4A46-A10B-75FF1243F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72950"/>
      </p:ext>
    </p:extLst>
  </p:cSld>
  <p:clrMapOvr>
    <a:masterClrMapping/>
  </p:clrMapOvr>
  <p:transition spd="med"/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8D2437B0-A3AE-6953-C70E-16638D28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Arbitration Clause</a:t>
            </a:r>
          </a:p>
        </p:txBody>
      </p:sp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653D81B2-6C92-DA34-9779-CB8D78C1E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59863"/>
          <a:stretch/>
        </p:blipFill>
        <p:spPr>
          <a:xfrm>
            <a:off x="235295" y="1018093"/>
            <a:ext cx="11721410" cy="5191823"/>
          </a:xfrm>
          <a:prstGeom prst="rect">
            <a:avLst/>
          </a:prstGeom>
        </p:spPr>
      </p:pic>
      <p:sp>
        <p:nvSpPr>
          <p:cNvPr id="7" name="Rectangle 6" descr="" title="">
            <a:extLst>
              <a:ext uri="{FF2B5EF4-FFF2-40B4-BE49-F238E27FC236}">
                <a16:creationId xmlns:a16="http://schemas.microsoft.com/office/drawing/2014/main" id="{4C69A6FB-6239-D154-F4AC-BAC9390DE9EA}"/>
              </a:ext>
            </a:extLst>
          </p:cNvPr>
          <p:cNvSpPr/>
          <p:nvPr/>
        </p:nvSpPr>
        <p:spPr>
          <a:xfrm>
            <a:off x="5090474" y="5929460"/>
            <a:ext cx="1649691" cy="24509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" name="Slide Number" descr="" title="">
            <a:extLst>
              <a:ext uri="{FF2B5EF4-FFF2-40B4-BE49-F238E27FC236}">
                <a16:creationId xmlns:a16="http://schemas.microsoft.com/office/drawing/2014/main" id="{62700954-EEAB-D7D2-4CDC-BC2A949B756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584482"/>
      </p:ext>
    </p:extLst>
  </p:cSld>
  <p:clrMapOvr>
    <a:masterClrMapping/>
  </p:clrMapOvr>
  <p:transition spd="med"/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39333775-C998-0E05-81D9-8EF5692B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8" y="281355"/>
            <a:ext cx="10999177" cy="514976"/>
          </a:xfrm>
        </p:spPr>
        <p:txBody>
          <a:bodyPr/>
          <a:lstStyle/>
          <a:p>
            <a:r>
              <a:rPr lang="en-US" dirty="0"/>
              <a:t>Arbitration – Key Considerations</a:t>
            </a:r>
          </a:p>
        </p:txBody>
      </p:sp>
      <p:sp>
        <p:nvSpPr>
          <p:cNvPr id="5" name="Text Placeholder 4" descr="" title="">
            <a:extLst>
              <a:ext uri="{FF2B5EF4-FFF2-40B4-BE49-F238E27FC236}">
                <a16:creationId xmlns:a16="http://schemas.microsoft.com/office/drawing/2014/main" id="{9764B81F-CE11-11EC-F7AA-D3FCB590BE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204913"/>
            <a:ext cx="11306175" cy="4765675"/>
          </a:xfrm>
        </p:spPr>
        <p:txBody>
          <a:bodyPr/>
          <a:lstStyle/>
          <a:p>
            <a:pPr marL="461963" indent="-461963"/>
            <a:r>
              <a:rPr lang="en-US" dirty="0"/>
              <a:t>1.	Scope – “dispute” between the parties “with reference to the interpretation of this Agreement or their rights with respect to any transaction involved”</a:t>
            </a:r>
          </a:p>
          <a:p>
            <a:pPr marL="461963" indent="-461963"/>
            <a:r>
              <a:rPr lang="en-US" dirty="0"/>
              <a:t>2.	Arbitrators – tripartite panel, active executive officers; no attorney requirement</a:t>
            </a:r>
          </a:p>
          <a:p>
            <a:pPr marL="461963" indent="-461963"/>
            <a:r>
              <a:rPr lang="en-US" dirty="0"/>
              <a:t>3.	Umpire selection – “drawing lots”</a:t>
            </a:r>
          </a:p>
          <a:p>
            <a:pPr marL="461963" indent="-461963"/>
            <a:endParaRPr lang="en-US" dirty="0"/>
          </a:p>
        </p:txBody>
      </p:sp>
      <p:pic>
        <p:nvPicPr>
          <p:cNvPr id="9" name="Picture 8" descr="" title="">
            <a:extLst>
              <a:ext uri="{FF2B5EF4-FFF2-40B4-BE49-F238E27FC236}">
                <a16:creationId xmlns:a16="http://schemas.microsoft.com/office/drawing/2014/main" id="{91F00BEC-175C-F490-A11E-4B9FFF2E00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86" t="21625"/>
          <a:stretch/>
        </p:blipFill>
        <p:spPr>
          <a:xfrm>
            <a:off x="6994688" y="2698026"/>
            <a:ext cx="4034673" cy="3272562"/>
          </a:xfrm>
          <a:prstGeom prst="rect">
            <a:avLst/>
          </a:prstGeom>
        </p:spPr>
      </p:pic>
      <p:sp>
        <p:nvSpPr>
          <p:cNvPr id="3" name="Slide Number" descr="" title="">
            <a:extLst>
              <a:ext uri="{FF2B5EF4-FFF2-40B4-BE49-F238E27FC236}">
                <a16:creationId xmlns:a16="http://schemas.microsoft.com/office/drawing/2014/main" id="{5693213D-74BA-D909-3774-B265E9609F9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4546031"/>
      </p:ext>
    </p:extLst>
  </p:cSld>
  <p:clrMapOvr>
    <a:masterClrMapping/>
  </p:clrMapOvr>
  <p:transition spd="med"/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39333775-C998-0E05-81D9-8EF5692B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8" y="281355"/>
            <a:ext cx="10999177" cy="514976"/>
          </a:xfrm>
        </p:spPr>
        <p:txBody>
          <a:bodyPr/>
          <a:lstStyle/>
          <a:p>
            <a:r>
              <a:rPr lang="en-US" dirty="0"/>
              <a:t>Arbitration – Key Considerations (cont’d)</a:t>
            </a:r>
          </a:p>
        </p:txBody>
      </p:sp>
      <p:sp>
        <p:nvSpPr>
          <p:cNvPr id="5" name="Text Placeholder 4" descr="" title="">
            <a:extLst>
              <a:ext uri="{FF2B5EF4-FFF2-40B4-BE49-F238E27FC236}">
                <a16:creationId xmlns:a16="http://schemas.microsoft.com/office/drawing/2014/main" id="{9764B81F-CE11-11EC-F7AA-D3FCB590BE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204913"/>
            <a:ext cx="11306175" cy="4765675"/>
          </a:xfrm>
        </p:spPr>
        <p:txBody>
          <a:bodyPr/>
          <a:lstStyle/>
          <a:p>
            <a:pPr marL="461963" indent="-461963"/>
            <a:r>
              <a:rPr lang="en-US" dirty="0"/>
              <a:t>4.	Arbitrators’ powers	</a:t>
            </a:r>
          </a:p>
          <a:p>
            <a:pPr marL="801688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Honorable engagement</a:t>
            </a:r>
          </a:p>
          <a:p>
            <a:pPr marL="801688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Released from “judicial formalities” and “following the strict rules of law”</a:t>
            </a:r>
          </a:p>
          <a:p>
            <a:pPr marL="801688" indent="-227013">
              <a:buFont typeface="Arial" panose="020B0604020202020204" pitchFamily="34" charset="0"/>
              <a:buChar char="•"/>
            </a:pPr>
            <a:r>
              <a:rPr lang="en-US" dirty="0"/>
              <a:t>Effect general purpose in reasonable manner not literal interpretation of language	</a:t>
            </a:r>
          </a:p>
          <a:p>
            <a:pPr marL="461963" indent="-461963"/>
            <a:r>
              <a:rPr lang="en-US" dirty="0"/>
              <a:t>5.	Other matters</a:t>
            </a:r>
          </a:p>
          <a:p>
            <a:pPr marL="801688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	Confidentiality expectations</a:t>
            </a:r>
          </a:p>
          <a:p>
            <a:pPr marL="801688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	Fees and expenses</a:t>
            </a:r>
          </a:p>
          <a:p>
            <a:pPr marL="801688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	Implications for parol evidence </a:t>
            </a:r>
          </a:p>
          <a:p>
            <a:pPr marL="801688" indent="-227013">
              <a:buFont typeface="Arial" panose="020B0604020202020204" pitchFamily="34" charset="0"/>
              <a:buChar char="•"/>
            </a:pPr>
            <a:r>
              <a:rPr lang="en-US" dirty="0"/>
              <a:t>	Implications for punitive damages, injunctive relief, etc.</a:t>
            </a:r>
          </a:p>
          <a:p>
            <a:endParaRPr lang="en-US" dirty="0"/>
          </a:p>
        </p:txBody>
      </p:sp>
      <p:sp>
        <p:nvSpPr>
          <p:cNvPr id="3" name="Slide Number" descr="" title="">
            <a:extLst>
              <a:ext uri="{FF2B5EF4-FFF2-40B4-BE49-F238E27FC236}">
                <a16:creationId xmlns:a16="http://schemas.microsoft.com/office/drawing/2014/main" id="{FFCB02A2-8850-C3F0-C4B8-5BD21806316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4411043"/>
      </p:ext>
    </p:extLst>
  </p:cSld>
  <p:clrMapOvr>
    <a:masterClrMapping/>
  </p:clrMapOvr>
  <p:transition spd="med"/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0AD07D22-6D30-B26E-3FFF-CF7084121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Litigation – Key Aspects</a:t>
            </a:r>
          </a:p>
        </p:txBody>
      </p:sp>
      <p:sp>
        <p:nvSpPr>
          <p:cNvPr id="3" name="Text Placeholder 2" descr="" title="">
            <a:extLst>
              <a:ext uri="{FF2B5EF4-FFF2-40B4-BE49-F238E27FC236}">
                <a16:creationId xmlns:a16="http://schemas.microsoft.com/office/drawing/2014/main" id="{B941726F-6625-0D1B-9435-A950FFCC3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61963" indent="-461963"/>
            <a:r>
              <a:rPr lang="en-US" dirty="0"/>
              <a:t>1.	Federal or state court</a:t>
            </a:r>
          </a:p>
          <a:p>
            <a:pPr marL="461963" indent="-461963"/>
            <a:r>
              <a:rPr lang="en-US" dirty="0"/>
              <a:t>2.	Rules of Civil Procedure</a:t>
            </a:r>
          </a:p>
          <a:p>
            <a:pPr marL="461963" indent="-461963"/>
            <a:r>
              <a:rPr lang="en-US" dirty="0"/>
              <a:t>3.	Rules of Evidence</a:t>
            </a:r>
          </a:p>
          <a:p>
            <a:pPr marL="461963" indent="-461963"/>
            <a:r>
              <a:rPr lang="en-US" dirty="0"/>
              <a:t>4.	Finder of Fact</a:t>
            </a:r>
          </a:p>
          <a:p>
            <a:pPr marL="801688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Judge</a:t>
            </a:r>
          </a:p>
          <a:p>
            <a:pPr marL="801688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Jury</a:t>
            </a:r>
          </a:p>
          <a:p>
            <a:endParaRPr lang="en-US" dirty="0"/>
          </a:p>
        </p:txBody>
      </p:sp>
      <p:pic>
        <p:nvPicPr>
          <p:cNvPr id="4100" name="Picture 4" descr="" title="">
            <a:extLst>
              <a:ext uri="{FF2B5EF4-FFF2-40B4-BE49-F238E27FC236}">
                <a16:creationId xmlns:a16="http://schemas.microsoft.com/office/drawing/2014/main" id="{F06726C0-FC1D-5452-AA5D-EA2A1CF5C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98" y="1678020"/>
            <a:ext cx="58293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 descr="" title="">
            <a:extLst>
              <a:ext uri="{FF2B5EF4-FFF2-40B4-BE49-F238E27FC236}">
                <a16:creationId xmlns:a16="http://schemas.microsoft.com/office/drawing/2014/main" id="{87052C70-C5F5-E13D-4FB2-CC2F9D4D3C6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0841347"/>
      </p:ext>
    </p:extLst>
  </p:cSld>
  <p:clrMapOvr>
    <a:masterClrMapping/>
  </p:clrMapOvr>
  <p:transition spd="med"/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22155AF8-0DC2-1FA8-4995-4BB6789E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Litigation and Arbitration</a:t>
            </a:r>
          </a:p>
        </p:txBody>
      </p:sp>
      <p:sp>
        <p:nvSpPr>
          <p:cNvPr id="3" name="Text Placeholder 2" descr="" title="">
            <a:extLst>
              <a:ext uri="{FF2B5EF4-FFF2-40B4-BE49-F238E27FC236}">
                <a16:creationId xmlns:a16="http://schemas.microsoft.com/office/drawing/2014/main" id="{3C4AA077-3A3C-E972-4EE8-943828E7D7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Goals and Methods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Proportionately / burden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Document authentication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Admission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Dispositive motion practice</a:t>
            </a:r>
          </a:p>
          <a:p>
            <a:pPr marL="574675" indent="-347663">
              <a:buFont typeface="Arial" panose="020B0604020202020204" pitchFamily="34" charset="0"/>
              <a:buChar char="•"/>
            </a:pPr>
            <a:r>
              <a:rPr lang="en-US" dirty="0"/>
              <a:t>Use of experts</a:t>
            </a:r>
          </a:p>
          <a:p>
            <a:endParaRPr lang="en-US" dirty="0"/>
          </a:p>
        </p:txBody>
      </p:sp>
      <p:sp>
        <p:nvSpPr>
          <p:cNvPr id="4" name="Slide Number" descr="" title="">
            <a:extLst>
              <a:ext uri="{FF2B5EF4-FFF2-40B4-BE49-F238E27FC236}">
                <a16:creationId xmlns:a16="http://schemas.microsoft.com/office/drawing/2014/main" id="{ADFADE27-ED7E-E2B7-B014-DF99C9A3021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30345" y="646060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68134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ight skin">
  <a:themeElements>
    <a:clrScheme name="Light sk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B5FE7"/>
      </a:accent1>
      <a:accent2>
        <a:srgbClr val="767779"/>
      </a:accent2>
      <a:accent3>
        <a:srgbClr val="A9A9A9"/>
      </a:accent3>
      <a:accent4>
        <a:srgbClr val="797979"/>
      </a:accent4>
      <a:accent5>
        <a:srgbClr val="D5D5D5"/>
      </a:accent5>
      <a:accent6>
        <a:srgbClr val="E8E8EB"/>
      </a:accent6>
      <a:hlink>
        <a:srgbClr val="0000FF"/>
      </a:hlink>
      <a:folHlink>
        <a:srgbClr val="FF00FF"/>
      </a:folHlink>
    </a:clrScheme>
    <a:fontScheme name="Light ski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ight sk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ght skin">
  <a:themeElements>
    <a:clrScheme name="Light sk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B5FE7"/>
      </a:accent1>
      <a:accent2>
        <a:srgbClr val="767779"/>
      </a:accent2>
      <a:accent3>
        <a:srgbClr val="A9A9A9"/>
      </a:accent3>
      <a:accent4>
        <a:srgbClr val="797979"/>
      </a:accent4>
      <a:accent5>
        <a:srgbClr val="D5D5D5"/>
      </a:accent5>
      <a:accent6>
        <a:srgbClr val="E8E8EB"/>
      </a:accent6>
      <a:hlink>
        <a:srgbClr val="0000FF"/>
      </a:hlink>
      <a:folHlink>
        <a:srgbClr val="FF00FF"/>
      </a:folHlink>
    </a:clrScheme>
    <a:fontScheme name="Light ski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ight sk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1900-01-01T06:00:00.0000000Z</lastPrinted>
  <dcterms:modified xsi:type="dcterms:W3CDTF">1900-01-01T06:00:00.0000000Z</dcterms:modified>
</coreProperties>
</file>

<file path=docProps/custom.xml><?xml version="1.0" encoding="utf-8"?>
<op:Properties xmlns:vt="http://schemas.openxmlformats.org/officeDocument/2006/docPropsVTypes" xmlns:op="http://schemas.openxmlformats.org/officeDocument/2006/custom-properties"/>
</file>