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721" r:id="rId3"/>
  </p:sldMasterIdLst>
  <p:notesMasterIdLst>
    <p:notesMasterId r:id="rId34"/>
  </p:notesMasterIdLst>
  <p:sldIdLst>
    <p:sldId id="256" r:id="rId4"/>
    <p:sldId id="260" r:id="rId5"/>
    <p:sldId id="263" r:id="rId6"/>
    <p:sldId id="554" r:id="rId7"/>
    <p:sldId id="266" r:id="rId8"/>
    <p:sldId id="284" r:id="rId9"/>
    <p:sldId id="285" r:id="rId10"/>
    <p:sldId id="286" r:id="rId11"/>
    <p:sldId id="269" r:id="rId12"/>
    <p:sldId id="276" r:id="rId13"/>
    <p:sldId id="277" r:id="rId14"/>
    <p:sldId id="278" r:id="rId15"/>
    <p:sldId id="280" r:id="rId16"/>
    <p:sldId id="281" r:id="rId17"/>
    <p:sldId id="282" r:id="rId18"/>
    <p:sldId id="283" r:id="rId19"/>
    <p:sldId id="267" r:id="rId20"/>
    <p:sldId id="273" r:id="rId21"/>
    <p:sldId id="268" r:id="rId22"/>
    <p:sldId id="272" r:id="rId23"/>
    <p:sldId id="264" r:id="rId24"/>
    <p:sldId id="557" r:id="rId25"/>
    <p:sldId id="558" r:id="rId26"/>
    <p:sldId id="265" r:id="rId27"/>
    <p:sldId id="559" r:id="rId28"/>
    <p:sldId id="560" r:id="rId29"/>
    <p:sldId id="561" r:id="rId30"/>
    <p:sldId id="279" r:id="rId31"/>
    <p:sldId id="551" r:id="rId32"/>
    <p:sldId id="262"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openxmlformats.org/officeDocument/2006/relationships/slide" Target="slides/slide18.xml" Id="rId21" /><Relationship Type="http://schemas.openxmlformats.org/officeDocument/2006/relationships/notesMaster" Target="notesMasters/notesMaster1.xml" Id="rId34"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slide" Target="slides/slide30.xml" Id="rId33" /><Relationship Type="http://schemas.openxmlformats.org/officeDocument/2006/relationships/tableStyles" Target="tableStyles.xml" Id="rId38" /><Relationship Type="http://schemas.openxmlformats.org/officeDocument/2006/relationships/slideMaster" Target="slideMasters/slideMaster2.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slide" Target="slides/slide26.xml" Id="rId29" /><Relationship Type="http://schemas.openxmlformats.org/officeDocument/2006/relationships/slideMaster" Target="slideMasters/slideMaster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9.xml" Id="rId32" /><Relationship Type="http://schemas.openxmlformats.org/officeDocument/2006/relationships/theme" Target="theme/theme1.xml" Id="rId37"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viewProps" Target="viewProps.xml" Id="rId36"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28.xml" Id="rId31"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presProps" Target="presProps.xml" Id="rId35" /><Relationship Type="http://schemas.openxmlformats.org/officeDocument/2006/relationships/slide" Target="slides/slide5.xml" Id="rId8" /><Relationship Type="http://schemas.openxmlformats.org/officeDocument/2006/relationships/slideMaster" Target="slideMasters/slideMaster3.xml" Id="rId3" /><Relationship Type="http://schemas.openxmlformats.org/officeDocument/2006/relationships/customXml" Target="/customXML/item.xml" Id="imanage.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13D32-2A89-4281-9E74-DF3F5B7B18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18B7D2-2799-4A57-888C-527CB6D23C69}">
      <dgm:prSet phldrT="[Text]"/>
      <dgm:spPr>
        <a:xfrm>
          <a:off x="0" y="174679"/>
          <a:ext cx="11041200" cy="503685"/>
        </a:xfrm>
        <a:prstGeom prst="roundRect">
          <a:avLst/>
        </a:prstGeom>
        <a:solidFill>
          <a:srgbClr val="702082">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1" dirty="0">
              <a:solidFill>
                <a:srgbClr val="FFFFFF"/>
              </a:solidFill>
              <a:effectLst/>
              <a:latin typeface="Century Gothic" panose="020B0502020202020204" pitchFamily="34" charset="0"/>
              <a:ea typeface="+mn-ea"/>
              <a:cs typeface="+mn-cs"/>
            </a:rPr>
            <a:t>Possible Legal Liability </a:t>
          </a:r>
          <a:endParaRPr lang="en-US" dirty="0">
            <a:solidFill>
              <a:srgbClr val="FFFFFF"/>
            </a:solidFill>
            <a:latin typeface="Century Gothic" panose="020B0502020202020204" pitchFamily="34" charset="0"/>
            <a:ea typeface="+mn-ea"/>
            <a:cs typeface="+mn-cs"/>
          </a:endParaRPr>
        </a:p>
      </dgm:t>
    </dgm:pt>
    <dgm:pt modelId="{D73B390E-934B-498F-A8D0-88E0114C4A4E}" type="parTrans" cxnId="{A7A84F2E-64D7-4333-B393-DC63589C8557}">
      <dgm:prSet/>
      <dgm:spPr/>
      <dgm:t>
        <a:bodyPr/>
        <a:lstStyle/>
        <a:p>
          <a:endParaRPr lang="en-US"/>
        </a:p>
      </dgm:t>
    </dgm:pt>
    <dgm:pt modelId="{6B7BA8CD-E1CE-4C5D-8801-36B6524278D4}" type="sibTrans" cxnId="{A7A84F2E-64D7-4333-B393-DC63589C8557}">
      <dgm:prSet/>
      <dgm:spPr/>
      <dgm:t>
        <a:bodyPr/>
        <a:lstStyle/>
        <a:p>
          <a:endParaRPr lang="en-US"/>
        </a:p>
      </dgm:t>
    </dgm:pt>
    <dgm:pt modelId="{B1179E30-9978-42F2-A11E-1DE862B1FFFA}">
      <dgm:prSet phldrT="[Text]"/>
      <dgm:spPr>
        <a:xfrm>
          <a:off x="0" y="678364"/>
          <a:ext cx="11041200" cy="1521450"/>
        </a:xfrm>
        <a:prstGeom prst="rect">
          <a:avLst/>
        </a:prstGeom>
        <a:noFill/>
        <a:ln>
          <a:noFill/>
        </a:ln>
        <a:effectLst/>
      </dgm:spPr>
      <dgm:t>
        <a:bodyPr/>
        <a:lstStyle/>
        <a:p>
          <a:pPr>
            <a:buChar char="•"/>
          </a:pPr>
          <a:r>
            <a:rPr lang="en-US" dirty="0">
              <a:solidFill>
                <a:schemeClr val="bg1"/>
              </a:solidFill>
              <a:effectLst/>
              <a:latin typeface="Century Gothic" panose="020B0502020202020204" pitchFamily="34" charset="0"/>
              <a:ea typeface="+mn-ea"/>
              <a:cs typeface="+mn-cs"/>
            </a:rPr>
            <a:t>Because the alcohol industry has never warned about cancer risks, every regular drinker (light, moderate, heavy) who develops a potentially alcohol-related cancer would possibly have a personal injury claim under traditional product liability theories.</a:t>
          </a:r>
          <a:endParaRPr lang="en-US" dirty="0">
            <a:solidFill>
              <a:schemeClr val="bg1"/>
            </a:solidFill>
            <a:latin typeface="Century Gothic" panose="020B0502020202020204" pitchFamily="34" charset="0"/>
            <a:ea typeface="+mn-ea"/>
            <a:cs typeface="+mn-cs"/>
          </a:endParaRPr>
        </a:p>
      </dgm:t>
    </dgm:pt>
    <dgm:pt modelId="{76FCC96B-0E75-4AEE-92FD-4D612C54AA4D}" type="parTrans" cxnId="{738372CA-7824-4D41-8BD0-E3FC129A4442}">
      <dgm:prSet/>
      <dgm:spPr/>
      <dgm:t>
        <a:bodyPr/>
        <a:lstStyle/>
        <a:p>
          <a:endParaRPr lang="en-US"/>
        </a:p>
      </dgm:t>
    </dgm:pt>
    <dgm:pt modelId="{6C12775A-DB1D-4B61-B141-547AACF37E7F}" type="sibTrans" cxnId="{738372CA-7824-4D41-8BD0-E3FC129A4442}">
      <dgm:prSet/>
      <dgm:spPr/>
      <dgm:t>
        <a:bodyPr/>
        <a:lstStyle/>
        <a:p>
          <a:endParaRPr lang="en-US"/>
        </a:p>
      </dgm:t>
    </dgm:pt>
    <dgm:pt modelId="{C4C494B0-7573-4145-A9D4-EBC6E5A199C7}">
      <dgm:prSet phldrT="[Text]"/>
      <dgm:spPr>
        <a:xfrm>
          <a:off x="0" y="2199814"/>
          <a:ext cx="11041200" cy="503685"/>
        </a:xfrm>
        <a:prstGeom prst="roundRect">
          <a:avLst/>
        </a:prstGeom>
        <a:solidFill>
          <a:srgbClr val="702082">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1" dirty="0">
              <a:solidFill>
                <a:srgbClr val="FFFFFF"/>
              </a:solidFill>
              <a:effectLst/>
              <a:latin typeface="Century Gothic" panose="020B0502020202020204" pitchFamily="34" charset="0"/>
              <a:ea typeface="+mn-ea"/>
              <a:cs typeface="+mn-cs"/>
            </a:rPr>
            <a:t>Possible State AG Litigation </a:t>
          </a:r>
          <a:endParaRPr lang="en-US" dirty="0">
            <a:solidFill>
              <a:srgbClr val="FFFFFF"/>
            </a:solidFill>
            <a:latin typeface="Century Gothic" panose="020B0502020202020204" pitchFamily="34" charset="0"/>
            <a:ea typeface="+mn-ea"/>
            <a:cs typeface="+mn-cs"/>
          </a:endParaRPr>
        </a:p>
      </dgm:t>
    </dgm:pt>
    <dgm:pt modelId="{5550C47C-3214-401B-9BEB-0E2012E73707}" type="parTrans" cxnId="{9CAC5574-6665-42DC-9700-1F13386E75ED}">
      <dgm:prSet/>
      <dgm:spPr/>
      <dgm:t>
        <a:bodyPr/>
        <a:lstStyle/>
        <a:p>
          <a:endParaRPr lang="en-US"/>
        </a:p>
      </dgm:t>
    </dgm:pt>
    <dgm:pt modelId="{936DCD64-EEF5-40A4-9E18-26803788E902}" type="sibTrans" cxnId="{9CAC5574-6665-42DC-9700-1F13386E75ED}">
      <dgm:prSet/>
      <dgm:spPr/>
      <dgm:t>
        <a:bodyPr/>
        <a:lstStyle/>
        <a:p>
          <a:endParaRPr lang="en-US"/>
        </a:p>
      </dgm:t>
    </dgm:pt>
    <dgm:pt modelId="{813C2550-C983-43BE-B401-E72DC9470431}">
      <dgm:prSet phldrT="[Text]"/>
      <dgm:spPr>
        <a:xfrm>
          <a:off x="0" y="2703499"/>
          <a:ext cx="11041200" cy="1238895"/>
        </a:xfrm>
        <a:prstGeom prst="rect">
          <a:avLst/>
        </a:prstGeom>
        <a:noFill/>
        <a:ln>
          <a:noFill/>
        </a:ln>
        <a:effectLst/>
      </dgm:spPr>
      <dgm:t>
        <a:bodyPr/>
        <a:lstStyle/>
        <a:p>
          <a:pPr>
            <a:buChar char="•"/>
          </a:pPr>
          <a:r>
            <a:rPr lang="en-US" dirty="0">
              <a:solidFill>
                <a:schemeClr val="bg1"/>
              </a:solidFill>
              <a:effectLst/>
              <a:latin typeface="Century Gothic" panose="020B0502020202020204" pitchFamily="34" charset="0"/>
              <a:ea typeface="+mn-ea"/>
              <a:cs typeface="+mn-cs"/>
            </a:rPr>
            <a:t>As alcohol consumption is ubiquitous in our society, it is conceivable that State Attorneys General could also potentially sue industry participants on a public nuisance theory.</a:t>
          </a:r>
          <a:endParaRPr lang="en-US" dirty="0">
            <a:solidFill>
              <a:schemeClr val="bg1"/>
            </a:solidFill>
            <a:latin typeface="Century Gothic" panose="020B0502020202020204" pitchFamily="34" charset="0"/>
            <a:ea typeface="+mn-ea"/>
            <a:cs typeface="+mn-cs"/>
          </a:endParaRPr>
        </a:p>
      </dgm:t>
    </dgm:pt>
    <dgm:pt modelId="{285553BB-8668-4366-8796-E39C94E33EF3}" type="parTrans" cxnId="{DC96D3CD-8714-45CE-A9C6-5674599BA396}">
      <dgm:prSet/>
      <dgm:spPr/>
      <dgm:t>
        <a:bodyPr/>
        <a:lstStyle/>
        <a:p>
          <a:endParaRPr lang="en-US"/>
        </a:p>
      </dgm:t>
    </dgm:pt>
    <dgm:pt modelId="{CD2E83E9-4759-48EC-875E-4921BDD97168}" type="sibTrans" cxnId="{DC96D3CD-8714-45CE-A9C6-5674599BA396}">
      <dgm:prSet/>
      <dgm:spPr/>
      <dgm:t>
        <a:bodyPr/>
        <a:lstStyle/>
        <a:p>
          <a:endParaRPr lang="en-US"/>
        </a:p>
      </dgm:t>
    </dgm:pt>
    <dgm:pt modelId="{59326DAC-DD05-4CA4-B0B2-A4C2D6E45524}">
      <dgm:prSet/>
      <dgm:spPr>
        <a:xfrm>
          <a:off x="0" y="678364"/>
          <a:ext cx="11041200" cy="1521450"/>
        </a:xfrm>
        <a:prstGeom prst="rect">
          <a:avLst/>
        </a:prstGeom>
        <a:noFill/>
        <a:ln>
          <a:noFill/>
        </a:ln>
        <a:effectLst/>
      </dgm:spPr>
      <dgm:t>
        <a:bodyPr/>
        <a:lstStyle/>
        <a:p>
          <a:pPr>
            <a:buChar char="•"/>
          </a:pPr>
          <a:r>
            <a:rPr lang="en-US" dirty="0">
              <a:solidFill>
                <a:schemeClr val="bg1"/>
              </a:solidFill>
              <a:effectLst/>
              <a:latin typeface="Century Gothic" panose="020B0502020202020204" pitchFamily="34" charset="0"/>
              <a:ea typeface="+mn-ea"/>
              <a:cs typeface="+mn-cs"/>
            </a:rPr>
            <a:t>Key defenses will include product identification, causation, assumption of the risk/comparative negligence, product misuse, statutes of repose, and others. </a:t>
          </a:r>
        </a:p>
      </dgm:t>
    </dgm:pt>
    <dgm:pt modelId="{4E9C74DE-B737-4406-AD9E-ED5A1D60FB92}" type="parTrans" cxnId="{7BED4646-5CB9-48D6-BDC7-5AF4C43A0123}">
      <dgm:prSet/>
      <dgm:spPr/>
      <dgm:t>
        <a:bodyPr/>
        <a:lstStyle/>
        <a:p>
          <a:endParaRPr lang="en-US"/>
        </a:p>
      </dgm:t>
    </dgm:pt>
    <dgm:pt modelId="{EDC520C2-E972-4624-9F03-71B601A9F56A}" type="sibTrans" cxnId="{7BED4646-5CB9-48D6-BDC7-5AF4C43A0123}">
      <dgm:prSet/>
      <dgm:spPr/>
      <dgm:t>
        <a:bodyPr/>
        <a:lstStyle/>
        <a:p>
          <a:endParaRPr lang="en-US"/>
        </a:p>
      </dgm:t>
    </dgm:pt>
    <dgm:pt modelId="{079B705C-E7B8-40F9-B394-C03684D67711}">
      <dgm:prSet/>
      <dgm:spPr>
        <a:xfrm>
          <a:off x="0" y="2703499"/>
          <a:ext cx="11041200" cy="1238895"/>
        </a:xfrm>
        <a:prstGeom prst="rect">
          <a:avLst/>
        </a:prstGeom>
        <a:noFill/>
        <a:ln>
          <a:noFill/>
        </a:ln>
        <a:effectLst/>
      </dgm:spPr>
      <dgm:t>
        <a:bodyPr/>
        <a:lstStyle/>
        <a:p>
          <a:pPr>
            <a:buChar char="•"/>
          </a:pPr>
          <a:r>
            <a:rPr lang="en-US" dirty="0">
              <a:solidFill>
                <a:schemeClr val="bg1"/>
              </a:solidFill>
              <a:latin typeface="Century Gothic" panose="020B0502020202020204" pitchFamily="34" charset="0"/>
              <a:ea typeface="+mn-ea"/>
              <a:cs typeface="+mn-cs"/>
            </a:rPr>
            <a:t>As in opioids litigation, manufacturers would likely challenge public nuisance claims due to 1) absence of a </a:t>
          </a:r>
          <a:r>
            <a:rPr lang="en-US" i="1" dirty="0">
              <a:solidFill>
                <a:schemeClr val="bg1"/>
              </a:solidFill>
              <a:latin typeface="Century Gothic" panose="020B0502020202020204" pitchFamily="34" charset="0"/>
              <a:ea typeface="+mn-ea"/>
              <a:cs typeface="+mn-cs"/>
            </a:rPr>
            <a:t>violation of a public right or property nexus</a:t>
          </a:r>
          <a:r>
            <a:rPr lang="en-US" dirty="0">
              <a:solidFill>
                <a:schemeClr val="bg1"/>
              </a:solidFill>
              <a:latin typeface="Century Gothic" panose="020B0502020202020204" pitchFamily="34" charset="0"/>
              <a:ea typeface="+mn-ea"/>
              <a:cs typeface="+mn-cs"/>
            </a:rPr>
            <a:t>, 2) manufacturer’s </a:t>
          </a:r>
          <a:r>
            <a:rPr lang="en-US" i="1" dirty="0">
              <a:solidFill>
                <a:schemeClr val="bg1"/>
              </a:solidFill>
              <a:latin typeface="Century Gothic" panose="020B0502020202020204" pitchFamily="34" charset="0"/>
              <a:ea typeface="+mn-ea"/>
              <a:cs typeface="+mn-cs"/>
            </a:rPr>
            <a:t>lack of control </a:t>
          </a:r>
          <a:r>
            <a:rPr lang="en-US" dirty="0">
              <a:solidFill>
                <a:schemeClr val="bg1"/>
              </a:solidFill>
              <a:latin typeface="Century Gothic" panose="020B0502020202020204" pitchFamily="34" charset="0"/>
              <a:ea typeface="+mn-ea"/>
              <a:cs typeface="+mn-cs"/>
            </a:rPr>
            <a:t>of product once sold, and 3) the availability of </a:t>
          </a:r>
          <a:r>
            <a:rPr lang="en-US" i="1" dirty="0">
              <a:solidFill>
                <a:schemeClr val="bg1"/>
              </a:solidFill>
              <a:latin typeface="Century Gothic" panose="020B0502020202020204" pitchFamily="34" charset="0"/>
              <a:ea typeface="+mn-ea"/>
              <a:cs typeface="+mn-cs"/>
            </a:rPr>
            <a:t>product liability remedies </a:t>
          </a:r>
          <a:r>
            <a:rPr lang="en-US" dirty="0">
              <a:solidFill>
                <a:schemeClr val="bg1"/>
              </a:solidFill>
              <a:latin typeface="Century Gothic" panose="020B0502020202020204" pitchFamily="34" charset="0"/>
              <a:ea typeface="+mn-ea"/>
              <a:cs typeface="+mn-cs"/>
            </a:rPr>
            <a:t>to address products lawfully sold. </a:t>
          </a:r>
          <a:endParaRPr lang="en-US" dirty="0">
            <a:solidFill>
              <a:schemeClr val="bg1"/>
            </a:solidFill>
            <a:latin typeface="Century Gothic" panose="020B0502020202020204" pitchFamily="34" charset="0"/>
            <a:ea typeface="+mn-ea"/>
            <a:cs typeface="Times New Roman" panose="02020603050405020304" pitchFamily="18" charset="0"/>
          </a:endParaRPr>
        </a:p>
      </dgm:t>
    </dgm:pt>
    <dgm:pt modelId="{931F8094-9AA4-4ABC-A34D-D5FEC0F593B7}" type="parTrans" cxnId="{218A942B-EAAB-4B2B-B4A6-4A92D68ECCD1}">
      <dgm:prSet/>
      <dgm:spPr/>
      <dgm:t>
        <a:bodyPr/>
        <a:lstStyle/>
        <a:p>
          <a:endParaRPr lang="en-US"/>
        </a:p>
      </dgm:t>
    </dgm:pt>
    <dgm:pt modelId="{CD489579-86A6-437C-AC0C-D4E02F0E4F22}" type="sibTrans" cxnId="{218A942B-EAAB-4B2B-B4A6-4A92D68ECCD1}">
      <dgm:prSet/>
      <dgm:spPr/>
      <dgm:t>
        <a:bodyPr/>
        <a:lstStyle/>
        <a:p>
          <a:endParaRPr lang="en-US"/>
        </a:p>
      </dgm:t>
    </dgm:pt>
    <dgm:pt modelId="{FEA95281-75C7-4E4D-93C9-D89D681063DB}">
      <dgm:prSet/>
      <dgm:spPr>
        <a:xfrm>
          <a:off x="0" y="678364"/>
          <a:ext cx="11041200" cy="1521450"/>
        </a:xfrm>
        <a:prstGeom prst="rect">
          <a:avLst/>
        </a:prstGeom>
        <a:noFill/>
        <a:ln>
          <a:noFill/>
        </a:ln>
        <a:effectLst/>
      </dgm:spPr>
      <dgm:t>
        <a:bodyPr/>
        <a:lstStyle/>
        <a:p>
          <a:pPr>
            <a:buChar char="•"/>
          </a:pPr>
          <a:endParaRPr lang="en-US" dirty="0">
            <a:solidFill>
              <a:schemeClr val="bg1"/>
            </a:solidFill>
            <a:effectLst/>
            <a:latin typeface="Century Gothic" panose="020B0502020202020204" pitchFamily="34" charset="0"/>
            <a:ea typeface="+mn-ea"/>
            <a:cs typeface="+mn-cs"/>
          </a:endParaRPr>
        </a:p>
      </dgm:t>
    </dgm:pt>
    <dgm:pt modelId="{CAADCD59-6968-441A-8AAD-5715A92DF2A5}" type="parTrans" cxnId="{278C10F2-BCDE-46F9-B518-B0DB451EEA3D}">
      <dgm:prSet/>
      <dgm:spPr/>
      <dgm:t>
        <a:bodyPr/>
        <a:lstStyle/>
        <a:p>
          <a:endParaRPr lang="en-US"/>
        </a:p>
      </dgm:t>
    </dgm:pt>
    <dgm:pt modelId="{335686EE-C9FA-455C-8A74-2BF993DF5AEE}" type="sibTrans" cxnId="{278C10F2-BCDE-46F9-B518-B0DB451EEA3D}">
      <dgm:prSet/>
      <dgm:spPr/>
      <dgm:t>
        <a:bodyPr/>
        <a:lstStyle/>
        <a:p>
          <a:endParaRPr lang="en-US"/>
        </a:p>
      </dgm:t>
    </dgm:pt>
    <dgm:pt modelId="{37BCE4DD-F32E-4BD1-86A7-D933C07EAFF3}" type="pres">
      <dgm:prSet presAssocID="{A7013D32-2A89-4281-9E74-DF3F5B7B1891}" presName="linear" presStyleCnt="0">
        <dgm:presLayoutVars>
          <dgm:animLvl val="lvl"/>
          <dgm:resizeHandles val="exact"/>
        </dgm:presLayoutVars>
      </dgm:prSet>
      <dgm:spPr/>
    </dgm:pt>
    <dgm:pt modelId="{04716F07-9015-4A82-A2EC-8137BD901D8D}" type="pres">
      <dgm:prSet presAssocID="{2718B7D2-2799-4A57-888C-527CB6D23C69}" presName="parentText" presStyleLbl="node1" presStyleIdx="0" presStyleCnt="2">
        <dgm:presLayoutVars>
          <dgm:chMax val="0"/>
          <dgm:bulletEnabled val="1"/>
        </dgm:presLayoutVars>
      </dgm:prSet>
      <dgm:spPr/>
    </dgm:pt>
    <dgm:pt modelId="{68A95B8C-6BD1-4669-AA87-286B9BF5BD24}" type="pres">
      <dgm:prSet presAssocID="{2718B7D2-2799-4A57-888C-527CB6D23C69}" presName="childText" presStyleLbl="revTx" presStyleIdx="0" presStyleCnt="2">
        <dgm:presLayoutVars>
          <dgm:bulletEnabled val="1"/>
        </dgm:presLayoutVars>
      </dgm:prSet>
      <dgm:spPr/>
    </dgm:pt>
    <dgm:pt modelId="{EE87E93A-5D38-49EE-BEC2-48C3612D4FC9}" type="pres">
      <dgm:prSet presAssocID="{C4C494B0-7573-4145-A9D4-EBC6E5A199C7}" presName="parentText" presStyleLbl="node1" presStyleIdx="1" presStyleCnt="2">
        <dgm:presLayoutVars>
          <dgm:chMax val="0"/>
          <dgm:bulletEnabled val="1"/>
        </dgm:presLayoutVars>
      </dgm:prSet>
      <dgm:spPr/>
    </dgm:pt>
    <dgm:pt modelId="{D6CCEF46-6F9B-4E61-98AA-B4688CC09FED}" type="pres">
      <dgm:prSet presAssocID="{C4C494B0-7573-4145-A9D4-EBC6E5A199C7}" presName="childText" presStyleLbl="revTx" presStyleIdx="1" presStyleCnt="2">
        <dgm:presLayoutVars>
          <dgm:bulletEnabled val="1"/>
        </dgm:presLayoutVars>
      </dgm:prSet>
      <dgm:spPr/>
    </dgm:pt>
  </dgm:ptLst>
  <dgm:cxnLst>
    <dgm:cxn modelId="{218A942B-EAAB-4B2B-B4A6-4A92D68ECCD1}" srcId="{C4C494B0-7573-4145-A9D4-EBC6E5A199C7}" destId="{079B705C-E7B8-40F9-B394-C03684D67711}" srcOrd="1" destOrd="0" parTransId="{931F8094-9AA4-4ABC-A34D-D5FEC0F593B7}" sibTransId="{CD489579-86A6-437C-AC0C-D4E02F0E4F22}"/>
    <dgm:cxn modelId="{BC349D2B-3C74-45B2-9544-492ACB08D009}" type="presOf" srcId="{59326DAC-DD05-4CA4-B0B2-A4C2D6E45524}" destId="{68A95B8C-6BD1-4669-AA87-286B9BF5BD24}" srcOrd="0" destOrd="1" presId="urn:microsoft.com/office/officeart/2005/8/layout/vList2"/>
    <dgm:cxn modelId="{A7A84F2E-64D7-4333-B393-DC63589C8557}" srcId="{A7013D32-2A89-4281-9E74-DF3F5B7B1891}" destId="{2718B7D2-2799-4A57-888C-527CB6D23C69}" srcOrd="0" destOrd="0" parTransId="{D73B390E-934B-498F-A8D0-88E0114C4A4E}" sibTransId="{6B7BA8CD-E1CE-4C5D-8801-36B6524278D4}"/>
    <dgm:cxn modelId="{7BED4646-5CB9-48D6-BDC7-5AF4C43A0123}" srcId="{2718B7D2-2799-4A57-888C-527CB6D23C69}" destId="{59326DAC-DD05-4CA4-B0B2-A4C2D6E45524}" srcOrd="1" destOrd="0" parTransId="{4E9C74DE-B737-4406-AD9E-ED5A1D60FB92}" sibTransId="{EDC520C2-E972-4624-9F03-71B601A9F56A}"/>
    <dgm:cxn modelId="{244F104F-BA1C-40A0-906E-8F294AB5B4A0}" type="presOf" srcId="{A7013D32-2A89-4281-9E74-DF3F5B7B1891}" destId="{37BCE4DD-F32E-4BD1-86A7-D933C07EAFF3}" srcOrd="0" destOrd="0" presId="urn:microsoft.com/office/officeart/2005/8/layout/vList2"/>
    <dgm:cxn modelId="{9CAC5574-6665-42DC-9700-1F13386E75ED}" srcId="{A7013D32-2A89-4281-9E74-DF3F5B7B1891}" destId="{C4C494B0-7573-4145-A9D4-EBC6E5A199C7}" srcOrd="1" destOrd="0" parTransId="{5550C47C-3214-401B-9BEB-0E2012E73707}" sibTransId="{936DCD64-EEF5-40A4-9E18-26803788E902}"/>
    <dgm:cxn modelId="{45310E86-198C-4CB2-9524-7F3745DD992D}" type="presOf" srcId="{B1179E30-9978-42F2-A11E-1DE862B1FFFA}" destId="{68A95B8C-6BD1-4669-AA87-286B9BF5BD24}" srcOrd="0" destOrd="0" presId="urn:microsoft.com/office/officeart/2005/8/layout/vList2"/>
    <dgm:cxn modelId="{BA2DCCA0-D884-41B8-B0DB-D4960458EC40}" type="presOf" srcId="{813C2550-C983-43BE-B401-E72DC9470431}" destId="{D6CCEF46-6F9B-4E61-98AA-B4688CC09FED}" srcOrd="0" destOrd="0" presId="urn:microsoft.com/office/officeart/2005/8/layout/vList2"/>
    <dgm:cxn modelId="{CE76EEA2-BB58-41E8-993F-57246CD10ED2}" type="presOf" srcId="{FEA95281-75C7-4E4D-93C9-D89D681063DB}" destId="{68A95B8C-6BD1-4669-AA87-286B9BF5BD24}" srcOrd="0" destOrd="2" presId="urn:microsoft.com/office/officeart/2005/8/layout/vList2"/>
    <dgm:cxn modelId="{6731D7BD-27A8-4E48-9C77-37330072C2E4}" type="presOf" srcId="{2718B7D2-2799-4A57-888C-527CB6D23C69}" destId="{04716F07-9015-4A82-A2EC-8137BD901D8D}" srcOrd="0" destOrd="0" presId="urn:microsoft.com/office/officeart/2005/8/layout/vList2"/>
    <dgm:cxn modelId="{A20C3FC7-B0D6-426B-B5C4-3391A6661090}" type="presOf" srcId="{079B705C-E7B8-40F9-B394-C03684D67711}" destId="{D6CCEF46-6F9B-4E61-98AA-B4688CC09FED}" srcOrd="0" destOrd="1" presId="urn:microsoft.com/office/officeart/2005/8/layout/vList2"/>
    <dgm:cxn modelId="{738372CA-7824-4D41-8BD0-E3FC129A4442}" srcId="{2718B7D2-2799-4A57-888C-527CB6D23C69}" destId="{B1179E30-9978-42F2-A11E-1DE862B1FFFA}" srcOrd="0" destOrd="0" parTransId="{76FCC96B-0E75-4AEE-92FD-4D612C54AA4D}" sibTransId="{6C12775A-DB1D-4B61-B141-547AACF37E7F}"/>
    <dgm:cxn modelId="{DC96D3CD-8714-45CE-A9C6-5674599BA396}" srcId="{C4C494B0-7573-4145-A9D4-EBC6E5A199C7}" destId="{813C2550-C983-43BE-B401-E72DC9470431}" srcOrd="0" destOrd="0" parTransId="{285553BB-8668-4366-8796-E39C94E33EF3}" sibTransId="{CD2E83E9-4759-48EC-875E-4921BDD97168}"/>
    <dgm:cxn modelId="{1000A3E9-3065-4F51-BB8B-BA856BAAFAFF}" type="presOf" srcId="{C4C494B0-7573-4145-A9D4-EBC6E5A199C7}" destId="{EE87E93A-5D38-49EE-BEC2-48C3612D4FC9}" srcOrd="0" destOrd="0" presId="urn:microsoft.com/office/officeart/2005/8/layout/vList2"/>
    <dgm:cxn modelId="{278C10F2-BCDE-46F9-B518-B0DB451EEA3D}" srcId="{2718B7D2-2799-4A57-888C-527CB6D23C69}" destId="{FEA95281-75C7-4E4D-93C9-D89D681063DB}" srcOrd="2" destOrd="0" parTransId="{CAADCD59-6968-441A-8AAD-5715A92DF2A5}" sibTransId="{335686EE-C9FA-455C-8A74-2BF993DF5AEE}"/>
    <dgm:cxn modelId="{757C6506-6DFF-43A4-AC69-ED18C942A646}" type="presParOf" srcId="{37BCE4DD-F32E-4BD1-86A7-D933C07EAFF3}" destId="{04716F07-9015-4A82-A2EC-8137BD901D8D}" srcOrd="0" destOrd="0" presId="urn:microsoft.com/office/officeart/2005/8/layout/vList2"/>
    <dgm:cxn modelId="{910B1C1B-4FDE-408F-8B64-2B636DEE03AC}" type="presParOf" srcId="{37BCE4DD-F32E-4BD1-86A7-D933C07EAFF3}" destId="{68A95B8C-6BD1-4669-AA87-286B9BF5BD24}" srcOrd="1" destOrd="0" presId="urn:microsoft.com/office/officeart/2005/8/layout/vList2"/>
    <dgm:cxn modelId="{00E2A3BD-826B-4452-A8F1-76AA8A0F9D20}" type="presParOf" srcId="{37BCE4DD-F32E-4BD1-86A7-D933C07EAFF3}" destId="{EE87E93A-5D38-49EE-BEC2-48C3612D4FC9}" srcOrd="2" destOrd="0" presId="urn:microsoft.com/office/officeart/2005/8/layout/vList2"/>
    <dgm:cxn modelId="{14163AEE-AD5A-4ED3-876D-85F3034FE771}" type="presParOf" srcId="{37BCE4DD-F32E-4BD1-86A7-D933C07EAFF3}" destId="{D6CCEF46-6F9B-4E61-98AA-B4688CC09FE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16F07-9015-4A82-A2EC-8137BD901D8D}">
      <dsp:nvSpPr>
        <dsp:cNvPr id="0" name=""/>
        <dsp:cNvSpPr/>
      </dsp:nvSpPr>
      <dsp:spPr>
        <a:xfrm>
          <a:off x="0" y="109942"/>
          <a:ext cx="9090060" cy="503685"/>
        </a:xfrm>
        <a:prstGeom prst="roundRect">
          <a:avLst/>
        </a:prstGeom>
        <a:solidFill>
          <a:srgbClr val="702082">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rgbClr val="FFFFFF"/>
              </a:solidFill>
              <a:effectLst/>
              <a:latin typeface="Century Gothic" panose="020B0502020202020204" pitchFamily="34" charset="0"/>
              <a:ea typeface="+mn-ea"/>
              <a:cs typeface="+mn-cs"/>
            </a:rPr>
            <a:t>Possible Legal Liability </a:t>
          </a:r>
          <a:endParaRPr lang="en-US" sz="2100" kern="1200" dirty="0">
            <a:solidFill>
              <a:srgbClr val="FFFFFF"/>
            </a:solidFill>
            <a:latin typeface="Century Gothic" panose="020B0502020202020204" pitchFamily="34" charset="0"/>
            <a:ea typeface="+mn-ea"/>
            <a:cs typeface="+mn-cs"/>
          </a:endParaRPr>
        </a:p>
      </dsp:txBody>
      <dsp:txXfrm>
        <a:off x="24588" y="134530"/>
        <a:ext cx="9040884" cy="454509"/>
      </dsp:txXfrm>
    </dsp:sp>
    <dsp:sp modelId="{68A95B8C-6BD1-4669-AA87-286B9BF5BD24}">
      <dsp:nvSpPr>
        <dsp:cNvPr id="0" name=""/>
        <dsp:cNvSpPr/>
      </dsp:nvSpPr>
      <dsp:spPr>
        <a:xfrm>
          <a:off x="0" y="613627"/>
          <a:ext cx="909006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60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bg1"/>
              </a:solidFill>
              <a:effectLst/>
              <a:latin typeface="Century Gothic" panose="020B0502020202020204" pitchFamily="34" charset="0"/>
              <a:ea typeface="+mn-ea"/>
              <a:cs typeface="+mn-cs"/>
            </a:rPr>
            <a:t>Because the alcohol industry has never warned about cancer risks, every regular drinker (light, moderate, heavy) who develops a potentially alcohol-related cancer would possibly have a personal injury claim under traditional product liability theories.</a:t>
          </a:r>
          <a:endParaRPr lang="en-US" sz="1600" kern="1200" dirty="0">
            <a:solidFill>
              <a:schemeClr val="bg1"/>
            </a:solidFill>
            <a:latin typeface="Century Gothic" panose="020B0502020202020204" pitchFamily="34" charset="0"/>
            <a:ea typeface="+mn-ea"/>
            <a:cs typeface="+mn-cs"/>
          </a:endParaRPr>
        </a:p>
        <a:p>
          <a:pPr marL="171450" lvl="1" indent="-171450" algn="l" defTabSz="711200">
            <a:lnSpc>
              <a:spcPct val="90000"/>
            </a:lnSpc>
            <a:spcBef>
              <a:spcPct val="0"/>
            </a:spcBef>
            <a:spcAft>
              <a:spcPct val="20000"/>
            </a:spcAft>
            <a:buChar char="•"/>
          </a:pPr>
          <a:r>
            <a:rPr lang="en-US" sz="1600" kern="1200" dirty="0">
              <a:solidFill>
                <a:schemeClr val="bg1"/>
              </a:solidFill>
              <a:effectLst/>
              <a:latin typeface="Century Gothic" panose="020B0502020202020204" pitchFamily="34" charset="0"/>
              <a:ea typeface="+mn-ea"/>
              <a:cs typeface="+mn-cs"/>
            </a:rPr>
            <a:t>Key defenses will include product identification, causation, assumption of the risk/comparative negligence, product misuse, statutes of repose, and others. </a:t>
          </a:r>
        </a:p>
        <a:p>
          <a:pPr marL="171450" lvl="1" indent="-171450" algn="l" defTabSz="711200">
            <a:lnSpc>
              <a:spcPct val="90000"/>
            </a:lnSpc>
            <a:spcBef>
              <a:spcPct val="0"/>
            </a:spcBef>
            <a:spcAft>
              <a:spcPct val="20000"/>
            </a:spcAft>
            <a:buChar char="•"/>
          </a:pPr>
          <a:endParaRPr lang="en-US" sz="1600" kern="1200" dirty="0">
            <a:solidFill>
              <a:schemeClr val="bg1"/>
            </a:solidFill>
            <a:effectLst/>
            <a:latin typeface="Century Gothic" panose="020B0502020202020204" pitchFamily="34" charset="0"/>
            <a:ea typeface="+mn-ea"/>
            <a:cs typeface="+mn-cs"/>
          </a:endParaRPr>
        </a:p>
      </dsp:txBody>
      <dsp:txXfrm>
        <a:off x="0" y="613627"/>
        <a:ext cx="9090060" cy="1521450"/>
      </dsp:txXfrm>
    </dsp:sp>
    <dsp:sp modelId="{EE87E93A-5D38-49EE-BEC2-48C3612D4FC9}">
      <dsp:nvSpPr>
        <dsp:cNvPr id="0" name=""/>
        <dsp:cNvSpPr/>
      </dsp:nvSpPr>
      <dsp:spPr>
        <a:xfrm>
          <a:off x="0" y="2135077"/>
          <a:ext cx="9090060" cy="503685"/>
        </a:xfrm>
        <a:prstGeom prst="roundRect">
          <a:avLst/>
        </a:prstGeom>
        <a:solidFill>
          <a:srgbClr val="702082">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rgbClr val="FFFFFF"/>
              </a:solidFill>
              <a:effectLst/>
              <a:latin typeface="Century Gothic" panose="020B0502020202020204" pitchFamily="34" charset="0"/>
              <a:ea typeface="+mn-ea"/>
              <a:cs typeface="+mn-cs"/>
            </a:rPr>
            <a:t>Possible State AG Litigation </a:t>
          </a:r>
          <a:endParaRPr lang="en-US" sz="2100" kern="1200" dirty="0">
            <a:solidFill>
              <a:srgbClr val="FFFFFF"/>
            </a:solidFill>
            <a:latin typeface="Century Gothic" panose="020B0502020202020204" pitchFamily="34" charset="0"/>
            <a:ea typeface="+mn-ea"/>
            <a:cs typeface="+mn-cs"/>
          </a:endParaRPr>
        </a:p>
      </dsp:txBody>
      <dsp:txXfrm>
        <a:off x="24588" y="2159665"/>
        <a:ext cx="9040884" cy="454509"/>
      </dsp:txXfrm>
    </dsp:sp>
    <dsp:sp modelId="{D6CCEF46-6F9B-4E61-98AA-B4688CC09FED}">
      <dsp:nvSpPr>
        <dsp:cNvPr id="0" name=""/>
        <dsp:cNvSpPr/>
      </dsp:nvSpPr>
      <dsp:spPr>
        <a:xfrm>
          <a:off x="0" y="2638762"/>
          <a:ext cx="9090060"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60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bg1"/>
              </a:solidFill>
              <a:effectLst/>
              <a:latin typeface="Century Gothic" panose="020B0502020202020204" pitchFamily="34" charset="0"/>
              <a:ea typeface="+mn-ea"/>
              <a:cs typeface="+mn-cs"/>
            </a:rPr>
            <a:t>As alcohol consumption is ubiquitous in our society, it is conceivable that State Attorneys General could also potentially sue industry participants on a public nuisance theory.</a:t>
          </a:r>
          <a:endParaRPr lang="en-US" sz="1600" kern="1200" dirty="0">
            <a:solidFill>
              <a:schemeClr val="bg1"/>
            </a:solidFill>
            <a:latin typeface="Century Gothic" panose="020B0502020202020204" pitchFamily="34" charset="0"/>
            <a:ea typeface="+mn-ea"/>
            <a:cs typeface="+mn-cs"/>
          </a:endParaRPr>
        </a:p>
        <a:p>
          <a:pPr marL="171450" lvl="1" indent="-171450" algn="l" defTabSz="711200">
            <a:lnSpc>
              <a:spcPct val="90000"/>
            </a:lnSpc>
            <a:spcBef>
              <a:spcPct val="0"/>
            </a:spcBef>
            <a:spcAft>
              <a:spcPct val="20000"/>
            </a:spcAft>
            <a:buChar char="•"/>
          </a:pPr>
          <a:r>
            <a:rPr lang="en-US" sz="1600" kern="1200" dirty="0">
              <a:solidFill>
                <a:schemeClr val="bg1"/>
              </a:solidFill>
              <a:latin typeface="Century Gothic" panose="020B0502020202020204" pitchFamily="34" charset="0"/>
              <a:ea typeface="+mn-ea"/>
              <a:cs typeface="+mn-cs"/>
            </a:rPr>
            <a:t>As in opioids litigation, manufacturers would likely challenge public nuisance claims due to 1) absence of a </a:t>
          </a:r>
          <a:r>
            <a:rPr lang="en-US" sz="1600" i="1" kern="1200" dirty="0">
              <a:solidFill>
                <a:schemeClr val="bg1"/>
              </a:solidFill>
              <a:latin typeface="Century Gothic" panose="020B0502020202020204" pitchFamily="34" charset="0"/>
              <a:ea typeface="+mn-ea"/>
              <a:cs typeface="+mn-cs"/>
            </a:rPr>
            <a:t>violation of a public right or property nexus</a:t>
          </a:r>
          <a:r>
            <a:rPr lang="en-US" sz="1600" kern="1200" dirty="0">
              <a:solidFill>
                <a:schemeClr val="bg1"/>
              </a:solidFill>
              <a:latin typeface="Century Gothic" panose="020B0502020202020204" pitchFamily="34" charset="0"/>
              <a:ea typeface="+mn-ea"/>
              <a:cs typeface="+mn-cs"/>
            </a:rPr>
            <a:t>, 2) manufacturer’s </a:t>
          </a:r>
          <a:r>
            <a:rPr lang="en-US" sz="1600" i="1" kern="1200" dirty="0">
              <a:solidFill>
                <a:schemeClr val="bg1"/>
              </a:solidFill>
              <a:latin typeface="Century Gothic" panose="020B0502020202020204" pitchFamily="34" charset="0"/>
              <a:ea typeface="+mn-ea"/>
              <a:cs typeface="+mn-cs"/>
            </a:rPr>
            <a:t>lack of control </a:t>
          </a:r>
          <a:r>
            <a:rPr lang="en-US" sz="1600" kern="1200" dirty="0">
              <a:solidFill>
                <a:schemeClr val="bg1"/>
              </a:solidFill>
              <a:latin typeface="Century Gothic" panose="020B0502020202020204" pitchFamily="34" charset="0"/>
              <a:ea typeface="+mn-ea"/>
              <a:cs typeface="+mn-cs"/>
            </a:rPr>
            <a:t>of product once sold, and 3) the availability of </a:t>
          </a:r>
          <a:r>
            <a:rPr lang="en-US" sz="1600" i="1" kern="1200" dirty="0">
              <a:solidFill>
                <a:schemeClr val="bg1"/>
              </a:solidFill>
              <a:latin typeface="Century Gothic" panose="020B0502020202020204" pitchFamily="34" charset="0"/>
              <a:ea typeface="+mn-ea"/>
              <a:cs typeface="+mn-cs"/>
            </a:rPr>
            <a:t>product liability remedies </a:t>
          </a:r>
          <a:r>
            <a:rPr lang="en-US" sz="1600" kern="1200" dirty="0">
              <a:solidFill>
                <a:schemeClr val="bg1"/>
              </a:solidFill>
              <a:latin typeface="Century Gothic" panose="020B0502020202020204" pitchFamily="34" charset="0"/>
              <a:ea typeface="+mn-ea"/>
              <a:cs typeface="+mn-cs"/>
            </a:rPr>
            <a:t>to address products lawfully sold. </a:t>
          </a:r>
          <a:endParaRPr lang="en-US" sz="1600" kern="1200" dirty="0">
            <a:solidFill>
              <a:schemeClr val="bg1"/>
            </a:solidFill>
            <a:latin typeface="Century Gothic" panose="020B0502020202020204" pitchFamily="34" charset="0"/>
            <a:ea typeface="+mn-ea"/>
            <a:cs typeface="Times New Roman" panose="02020603050405020304" pitchFamily="18" charset="0"/>
          </a:endParaRPr>
        </a:p>
      </dsp:txBody>
      <dsp:txXfrm>
        <a:off x="0" y="2638762"/>
        <a:ext cx="9090060" cy="1695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2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3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4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2.xml"/><Relationship Id="rId5" Type="http://schemas.openxmlformats.org/officeDocument/2006/relationships/tags" Target="../tags/tag45.xml"/><Relationship Id="rId4" Type="http://schemas.openxmlformats.org/officeDocument/2006/relationships/tags" Target="../tags/tag4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2.xml"/><Relationship Id="rId5" Type="http://schemas.openxmlformats.org/officeDocument/2006/relationships/tags" Target="../tags/tag50.xml"/><Relationship Id="rId4" Type="http://schemas.openxmlformats.org/officeDocument/2006/relationships/tags" Target="../tags/tag4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5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5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10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6.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7.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37.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 Color Horizontal (transparent)" preserve="1" userDrawn="1">
  <p:cSld name="Title Slide - Color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DD694F6-CCB7-49A2-AA8F-2090EF2AE245}"/>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89178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 Color Vertical (transparent)" preserve="1" userDrawn="1">
  <p:cSld name="Title Slide - Color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3" name="Picture 2">
            <a:extLst>
              <a:ext uri="{FF2B5EF4-FFF2-40B4-BE49-F238E27FC236}">
                <a16:creationId xmlns:a16="http://schemas.microsoft.com/office/drawing/2014/main" id="{05DFB2BB-B0ED-4A36-AB00-6A7D0F7B4AA9}"/>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415691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 Color" preserve="1" userDrawn="1">
  <p:cSld name="Section Header - Colo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dirty="0"/>
              <a:t>Click to add section title</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0913673B-359E-4771-8D7A-735301178C3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9" name="Text Placeholder 8">
            <a:extLst>
              <a:ext uri="{FF2B5EF4-FFF2-40B4-BE49-F238E27FC236}">
                <a16:creationId xmlns:a16="http://schemas.microsoft.com/office/drawing/2014/main" id="{BA1D9FFF-4BEF-452F-9759-D0EB231FFEE8}"/>
              </a:ext>
            </a:extLst>
          </p:cNvPr>
          <p:cNvSpPr>
            <a:spLocks noGrp="1"/>
          </p:cNvSpPr>
          <p:nvPr>
            <p:ph type="body" sz="quarter" idx="16"/>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34249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 Image" preserve="1" userDrawn="1">
  <p:cSld name="Section Header -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solidFill>
            <a:schemeClr val="accent4"/>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dirty="0"/>
              <a:t>Click to add section </a:t>
            </a:r>
            <a:br>
              <a:rPr lang="en-GB" dirty="0"/>
            </a:br>
            <a:r>
              <a:rPr lang="en-GB" dirty="0"/>
              <a:t>title</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6FD3E390-0E6D-42AD-9A8E-B3C795868EE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5" name="Text Placeholder 8">
            <a:extLst>
              <a:ext uri="{FF2B5EF4-FFF2-40B4-BE49-F238E27FC236}">
                <a16:creationId xmlns:a16="http://schemas.microsoft.com/office/drawing/2014/main" id="{E61501F7-6AD9-4B4A-A993-CFC000806EFB}"/>
              </a:ext>
            </a:extLst>
          </p:cNvPr>
          <p:cNvSpPr>
            <a:spLocks noGrp="1"/>
          </p:cNvSpPr>
          <p:nvPr>
            <p:ph type="body" sz="quarter" idx="17" hasCustomPrompt="1"/>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GB"/>
              <a:t>Click to add text</a:t>
            </a:r>
            <a:br>
              <a:rPr lang="en-GB"/>
            </a:br>
            <a:r>
              <a:rPr lang="en-GB"/>
              <a:t>[No text over Power Symbol]</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2951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 Color and Number" preserve="1" userDrawn="1">
  <p:cSld name="Section Header - Color and Numb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EBEF32AC-B560-4AE0-AE8F-B853C97A83F7}"/>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05313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 Light Grey and Number" preserve="1" userDrawn="1">
  <p:cSld name="Section Header - Light Grey and Numb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69A0E25B-4EFA-43BD-BBF6-BA032FDF693C}"/>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3015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 Dark Grey and Number" preserve="1" userDrawn="1">
  <p:cSld name="Section Header - Dark Grey and Numb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2"/>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524831E5-0729-4CB4-BADF-7B2975E44A1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3748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 Color, Image and Number" preserve="1" userDrawn="1">
  <p:cSld name="Section Header - Color,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1"/>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18AFA7C6-EC1E-4E1B-9FDD-47687A0790F5}"/>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48194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 Color (transparent), Image and Number" preserve="1" userDrawn="1">
  <p:cSld name="Section Header - Color (transparent),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12" name="Gradient">
            <a:extLst>
              <a:ext uri="{FF2B5EF4-FFF2-40B4-BE49-F238E27FC236}">
                <a16:creationId xmlns:a16="http://schemas.microsoft.com/office/drawing/2014/main" id="{2AD77173-72CE-4F00-9F97-0D8F1104BFBF}"/>
              </a:ext>
            </a:extLst>
          </p:cNvPr>
          <p:cNvSpPr/>
          <p:nvPr userDrawn="1">
            <p:custDataLst>
              <p:tags r:id="rId1"/>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18AFA7C6-EC1E-4E1B-9FDD-47687A0790F5}"/>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3137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1AAE1C4-00D8-43C1-A47D-87C646178472}"/>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4098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2 copy">
    <p:bg>
      <p:bgPr>
        <a:solidFill>
          <a:srgbClr val="FFFFFF"/>
        </a:solidFill>
        <a:effectLst/>
      </p:bgPr>
    </p:bg>
    <p:spTree>
      <p:nvGrpSpPr>
        <p:cNvPr id="1" name=""/>
        <p:cNvGrpSpPr/>
        <p:nvPr/>
      </p:nvGrpSpPr>
      <p:grpSpPr>
        <a:xfrm>
          <a:off x="0" y="0"/>
          <a:ext cx="0" cy="0"/>
          <a:chOff x="0" y="0"/>
          <a:chExt cx="0" cy="0"/>
        </a:xfrm>
      </p:grpSpPr>
      <p:sp>
        <p:nvSpPr>
          <p:cNvPr id="56" name="Rectangle"/>
          <p:cNvSpPr/>
          <p:nvPr/>
        </p:nvSpPr>
        <p:spPr>
          <a:xfrm>
            <a:off x="651627" y="707203"/>
            <a:ext cx="9443986" cy="5443594"/>
          </a:xfrm>
          <a:prstGeom prst="rect">
            <a:avLst/>
          </a:prstGeom>
          <a:solidFill>
            <a:srgbClr val="C83640"/>
          </a:solidFill>
          <a:ln w="12700">
            <a:miter lim="400000"/>
          </a:ln>
        </p:spPr>
        <p:txBody>
          <a:bodyPr lIns="45718" tIns="45718" rIns="45718" bIns="45718" anchor="ctr"/>
          <a:lstStyle/>
          <a:p>
            <a:endParaRPr/>
          </a:p>
        </p:txBody>
      </p:sp>
      <p:sp>
        <p:nvSpPr>
          <p:cNvPr id="57" name="Click to edit title"/>
          <p:cNvSpPr txBox="1">
            <a:spLocks noGrp="1"/>
          </p:cNvSpPr>
          <p:nvPr>
            <p:ph type="title" hasCustomPrompt="1"/>
          </p:nvPr>
        </p:nvSpPr>
        <p:spPr>
          <a:xfrm>
            <a:off x="982049" y="-64499"/>
            <a:ext cx="4174336" cy="2781409"/>
          </a:xfrm>
          <a:prstGeom prst="rect">
            <a:avLst/>
          </a:prstGeom>
        </p:spPr>
        <p:txBody>
          <a:bodyPr anchor="b"/>
          <a:lstStyle>
            <a:lvl1pPr>
              <a:defRPr sz="5600">
                <a:solidFill>
                  <a:srgbClr val="FFFFFF"/>
                </a:solidFill>
                <a:latin typeface="Century Gothic"/>
                <a:ea typeface="Century Gothic"/>
                <a:cs typeface="Century Gothic"/>
                <a:sym typeface="Century Gothic"/>
              </a:defRPr>
            </a:lvl1pPr>
          </a:lstStyle>
          <a:p>
            <a:r>
              <a:t>Click to edit title</a:t>
            </a:r>
          </a:p>
        </p:txBody>
      </p:sp>
      <p:sp>
        <p:nvSpPr>
          <p:cNvPr id="58" name="Body Level One…"/>
          <p:cNvSpPr txBox="1">
            <a:spLocks noGrp="1"/>
          </p:cNvSpPr>
          <p:nvPr>
            <p:ph type="body" sz="quarter" idx="1" hasCustomPrompt="1"/>
          </p:nvPr>
        </p:nvSpPr>
        <p:spPr>
          <a:xfrm>
            <a:off x="982047" y="3023601"/>
            <a:ext cx="7380290" cy="1127963"/>
          </a:xfrm>
          <a:prstGeom prst="rect">
            <a:avLst/>
          </a:prstGeom>
        </p:spPr>
        <p:txBody>
          <a:bodyPr/>
          <a:lstStyle>
            <a:lvl1pPr marL="0" indent="0">
              <a:spcBef>
                <a:spcPts val="0"/>
              </a:spcBef>
              <a:buSzTx/>
              <a:buFontTx/>
              <a:buNone/>
              <a:defRPr sz="2800">
                <a:latin typeface="Century Gothic"/>
                <a:ea typeface="Century Gothic"/>
                <a:cs typeface="Century Gothic"/>
                <a:sym typeface="Century Gothic"/>
              </a:defRPr>
            </a:lvl1pPr>
            <a:lvl2pPr marL="0" indent="0">
              <a:spcBef>
                <a:spcPts val="0"/>
              </a:spcBef>
              <a:buSzTx/>
              <a:buFontTx/>
              <a:buNone/>
              <a:defRPr sz="2800">
                <a:latin typeface="Century Gothic"/>
                <a:ea typeface="Century Gothic"/>
                <a:cs typeface="Century Gothic"/>
                <a:sym typeface="Century Gothic"/>
              </a:defRPr>
            </a:lvl2pPr>
            <a:lvl3pPr marL="0" indent="0">
              <a:spcBef>
                <a:spcPts val="0"/>
              </a:spcBef>
              <a:buSzTx/>
              <a:buFontTx/>
              <a:buNone/>
              <a:defRPr sz="2800">
                <a:latin typeface="Century Gothic"/>
                <a:ea typeface="Century Gothic"/>
                <a:cs typeface="Century Gothic"/>
                <a:sym typeface="Century Gothic"/>
              </a:defRPr>
            </a:lvl3pPr>
            <a:lvl4pPr marL="0" indent="0">
              <a:spcBef>
                <a:spcPts val="0"/>
              </a:spcBef>
              <a:buSzTx/>
              <a:buFontTx/>
              <a:buNone/>
              <a:defRPr sz="2800">
                <a:latin typeface="Century Gothic"/>
                <a:ea typeface="Century Gothic"/>
                <a:cs typeface="Century Gothic"/>
                <a:sym typeface="Century Gothic"/>
              </a:defRPr>
            </a:lvl4pPr>
            <a:lvl5pPr marL="0" indent="0">
              <a:spcBef>
                <a:spcPts val="0"/>
              </a:spcBef>
              <a:buSzTx/>
              <a:buFontTx/>
              <a:buNone/>
              <a:defRPr sz="2800">
                <a:latin typeface="Century Gothic"/>
                <a:ea typeface="Century Gothic"/>
                <a:cs typeface="Century Gothic"/>
                <a:sym typeface="Century Gothic"/>
              </a:defRPr>
            </a:lvl5pPr>
          </a:lstStyle>
          <a:p>
            <a:r>
              <a:t>Click to edit subtitle</a:t>
            </a:r>
          </a:p>
          <a:p>
            <a:pPr lvl="1"/>
            <a:endParaRPr/>
          </a:p>
          <a:p>
            <a:pPr lvl="2"/>
            <a:endParaRPr/>
          </a:p>
          <a:p>
            <a:pPr lvl="3"/>
            <a:endParaRPr/>
          </a:p>
          <a:p>
            <a:pPr lvl="4"/>
            <a:endParaRPr/>
          </a:p>
        </p:txBody>
      </p:sp>
      <p:sp>
        <p:nvSpPr>
          <p:cNvPr id="59" name="Text Placeholder 12"/>
          <p:cNvSpPr>
            <a:spLocks noGrp="1"/>
          </p:cNvSpPr>
          <p:nvPr>
            <p:ph type="body" sz="quarter" idx="21" hasCustomPrompt="1"/>
          </p:nvPr>
        </p:nvSpPr>
        <p:spPr>
          <a:xfrm>
            <a:off x="982047" y="4458255"/>
            <a:ext cx="3600453" cy="798377"/>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stStyle>
          <a:p>
            <a:r>
              <a:t>Date
Speaker Name, Speaker Company</a:t>
            </a:r>
          </a:p>
        </p:txBody>
      </p:sp>
      <p:sp>
        <p:nvSpPr>
          <p:cNvPr id="60" name="Footer Placeholder 4"/>
          <p:cNvSpPr txBox="1"/>
          <p:nvPr/>
        </p:nvSpPr>
        <p:spPr>
          <a:xfrm>
            <a:off x="561655" y="6378834"/>
            <a:ext cx="1054608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chemeClr val="accent2"/>
                </a:solidFill>
                <a:latin typeface="Century Gothic"/>
                <a:ea typeface="Century Gothic"/>
                <a:cs typeface="Century Gothic"/>
                <a:sym typeface="Century Gothic"/>
              </a:defRPr>
            </a:lvl1pPr>
          </a:lstStyle>
          <a:p>
            <a:r>
              <a:t>ARIAS•U.S. 2025 Spring Conference | April 30 - May 2, 2025 | Coral Gables, FL | www.arias-us.org</a:t>
            </a:r>
          </a:p>
        </p:txBody>
      </p:sp>
      <p:sp>
        <p:nvSpPr>
          <p:cNvPr id="61" name="Picture Placeholder 4"/>
          <p:cNvSpPr>
            <a:spLocks noGrp="1"/>
          </p:cNvSpPr>
          <p:nvPr>
            <p:ph type="pic" sz="half" idx="22"/>
          </p:nvPr>
        </p:nvSpPr>
        <p:spPr>
          <a:xfrm>
            <a:off x="5881643" y="1452734"/>
            <a:ext cx="5702048" cy="3952532"/>
          </a:xfrm>
          <a:prstGeom prst="rect">
            <a:avLst/>
          </a:prstGeom>
        </p:spPr>
        <p:txBody>
          <a:bodyPr lIns="91439" tIns="45719" rIns="91439" bIns="45719">
            <a:noAutofit/>
          </a:bodyPr>
          <a:lstStyle/>
          <a:p>
            <a:endParaRP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entered Text" preserve="1" userDrawn="1">
  <p:cSld name="Centered Text">
    <p:bg>
      <p:bgPr>
        <a:solidFill>
          <a:schemeClr val="tx2"/>
        </a:solidFill>
        <a:effectLst/>
      </p:bgPr>
    </p:bg>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no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p:nvPr>
        </p:nvSpPr>
        <p:spPr bwMode="gray">
          <a:xfrm>
            <a:off x="695325" y="2622818"/>
            <a:ext cx="10801275" cy="1296168"/>
          </a:xfrm>
        </p:spPr>
        <p:txBody>
          <a:bodyPr vert="horz" lIns="0" tIns="0" rIns="0" bIns="0" rtlCol="0" anchor="ctr" anchorCtr="0">
            <a:noAutofit/>
          </a:bodyPr>
          <a:lstStyle>
            <a:lvl1pPr algn="ctr" defTabSz="914400" rtl="0" eaLnBrk="1" latinLnBrk="0" hangingPunct="1">
              <a:lnSpc>
                <a:spcPct val="80000"/>
              </a:lnSpc>
              <a:spcBef>
                <a:spcPct val="0"/>
              </a:spcBef>
              <a:buNone/>
              <a:defRPr lang="en-GB" sz="9600" kern="1200" spc="-300" baseline="0" dirty="0">
                <a:solidFill>
                  <a:schemeClr val="bg1"/>
                </a:solidFill>
                <a:latin typeface="SwissReSans Light" pitchFamily="34" charset="0"/>
                <a:ea typeface="+mj-ea"/>
                <a:cs typeface="+mj-cs"/>
              </a:defRPr>
            </a:lvl1pPr>
          </a:lstStyle>
          <a:p>
            <a:r>
              <a:rPr lang="en-GB"/>
              <a:t>Click to edit Master title style</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986A1334-F6A0-4638-8961-4EFB1639FDC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683607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979004AD-930E-45B8-858D-4EAB7C967168}"/>
              </a:ext>
            </a:extLst>
          </p:cNvPr>
          <p:cNvSpPr>
            <a:spLocks noGrp="1"/>
          </p:cNvSpPr>
          <p:nvPr>
            <p:ph sz="quarter" idx="13"/>
          </p:nvPr>
        </p:nvSpPr>
        <p:spPr>
          <a:xfrm>
            <a:off x="695324" y="1628776"/>
            <a:ext cx="11017250" cy="43925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9919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Light Color" preserve="1" userDrawn="1">
  <p:cSld name="Title and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accent3"/>
                </a:solidFill>
              </a:defRPr>
            </a:lvl1p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3E1ADEDF-3C24-4D54-87D1-E58D78D84B2B}"/>
              </a:ext>
            </a:extLst>
          </p:cNvPr>
          <p:cNvSpPr>
            <a:spLocks noGrp="1"/>
          </p:cNvSpPr>
          <p:nvPr>
            <p:ph sz="quarter" idx="13"/>
          </p:nvPr>
        </p:nvSpPr>
        <p:spPr>
          <a:xfrm>
            <a:off x="695325" y="1628776"/>
            <a:ext cx="11017250" cy="43925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00706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Color" preserve="1" userDrawn="1">
  <p:cSld name="Title and Content Color">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4" name="Picture 3">
            <a:extLst>
              <a:ext uri="{FF2B5EF4-FFF2-40B4-BE49-F238E27FC236}">
                <a16:creationId xmlns:a16="http://schemas.microsoft.com/office/drawing/2014/main" id="{ADBD9D4D-3A9A-4927-8558-04FFBB04AEF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6" name="Content Placeholder 5">
            <a:extLst>
              <a:ext uri="{FF2B5EF4-FFF2-40B4-BE49-F238E27FC236}">
                <a16:creationId xmlns:a16="http://schemas.microsoft.com/office/drawing/2014/main" id="{069D9F5B-DD7D-4C7C-A630-31D237872247}"/>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78234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Dark Grey" preserve="1" userDrawn="1">
  <p:cSld name="Title and Content Dark Grey">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2"/>
                </a:solidFill>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4" name="Picture 3">
            <a:extLst>
              <a:ext uri="{FF2B5EF4-FFF2-40B4-BE49-F238E27FC236}">
                <a16:creationId xmlns:a16="http://schemas.microsoft.com/office/drawing/2014/main" id="{056B2422-D82D-48A7-A005-23FA69652FDB}"/>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0" name="Content Placeholder 5">
            <a:extLst>
              <a:ext uri="{FF2B5EF4-FFF2-40B4-BE49-F238E27FC236}">
                <a16:creationId xmlns:a16="http://schemas.microsoft.com/office/drawing/2014/main" id="{8A728029-BAA9-4A00-A844-5443038FCD59}"/>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32529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799092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Light Color" preserve="1" userDrawn="1">
  <p:cSld name="Two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378810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wo Content Color" preserve="1" userDrawn="1">
  <p:cSld name="Two Content Color">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5" name="Picture 4">
            <a:extLst>
              <a:ext uri="{FF2B5EF4-FFF2-40B4-BE49-F238E27FC236}">
                <a16:creationId xmlns:a16="http://schemas.microsoft.com/office/drawing/2014/main" id="{649A3CDD-A502-491C-95CC-0C7880A42C3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31355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wo Content Dark Grey" preserve="1" userDrawn="1">
  <p:cSld name="Two Content Dark Grey">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lvl1pPr>
              <a:defRPr>
                <a:solidFill>
                  <a:schemeClr val="bg2"/>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5" name="Picture 4">
            <a:extLst>
              <a:ext uri="{FF2B5EF4-FFF2-40B4-BE49-F238E27FC236}">
                <a16:creationId xmlns:a16="http://schemas.microsoft.com/office/drawing/2014/main" id="{14D8D639-4D4D-4674-B4DF-2C501EF53A7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9131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406276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3">
    <p:bg>
      <p:bgPr>
        <a:solidFill>
          <a:srgbClr val="FFFFFF"/>
        </a:solidFill>
        <a:effectLst/>
      </p:bgPr>
    </p:bg>
    <p:spTree>
      <p:nvGrpSpPr>
        <p:cNvPr id="1" name=""/>
        <p:cNvGrpSpPr/>
        <p:nvPr/>
      </p:nvGrpSpPr>
      <p:grpSpPr>
        <a:xfrm>
          <a:off x="0" y="0"/>
          <a:ext cx="0" cy="0"/>
          <a:chOff x="0" y="0"/>
          <a:chExt cx="0" cy="0"/>
        </a:xfrm>
      </p:grpSpPr>
      <p:sp>
        <p:nvSpPr>
          <p:cNvPr id="69" name="Rectangle"/>
          <p:cNvSpPr/>
          <p:nvPr/>
        </p:nvSpPr>
        <p:spPr>
          <a:xfrm>
            <a:off x="2049960" y="707203"/>
            <a:ext cx="9443985" cy="5443594"/>
          </a:xfrm>
          <a:prstGeom prst="rect">
            <a:avLst/>
          </a:prstGeom>
          <a:solidFill>
            <a:srgbClr val="C83640"/>
          </a:solidFill>
          <a:ln w="12700">
            <a:miter lim="400000"/>
          </a:ln>
        </p:spPr>
        <p:txBody>
          <a:bodyPr lIns="45718" tIns="45718" rIns="45718" bIns="45718" anchor="ctr"/>
          <a:lstStyle/>
          <a:p>
            <a:endParaRPr/>
          </a:p>
        </p:txBody>
      </p:sp>
      <p:sp>
        <p:nvSpPr>
          <p:cNvPr id="70" name="Text Placeholder 12"/>
          <p:cNvSpPr/>
          <p:nvPr/>
        </p:nvSpPr>
        <p:spPr>
          <a:xfrm>
            <a:off x="7452764" y="4458255"/>
            <a:ext cx="3600452" cy="798377"/>
          </a:xfrm>
          <a:prstGeom prst="rect">
            <a:avLst/>
          </a:prstGeom>
          <a:ln w="12700">
            <a:miter lim="400000"/>
          </a:ln>
        </p:spPr>
        <p:txBody>
          <a:bodyPr lIns="45718" tIns="45718" rIns="45718" bIns="45718">
            <a:normAutofit/>
          </a:bodyPr>
          <a:lstStyle/>
          <a:p>
            <a:pPr algn="r">
              <a:defRPr sz="1400">
                <a:latin typeface="Century Gothic"/>
                <a:ea typeface="Century Gothic"/>
                <a:cs typeface="Century Gothic"/>
                <a:sym typeface="Century Gothic"/>
              </a:defRPr>
            </a:pPr>
            <a:endParaRPr/>
          </a:p>
        </p:txBody>
      </p:sp>
      <p:sp>
        <p:nvSpPr>
          <p:cNvPr id="71" name="Footer Placeholder 4"/>
          <p:cNvSpPr txBox="1"/>
          <p:nvPr/>
        </p:nvSpPr>
        <p:spPr>
          <a:xfrm>
            <a:off x="561655" y="6378834"/>
            <a:ext cx="1054608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chemeClr val="accent2"/>
                </a:solidFill>
                <a:latin typeface="Century Gothic"/>
                <a:ea typeface="Century Gothic"/>
                <a:cs typeface="Century Gothic"/>
                <a:sym typeface="Century Gothic"/>
              </a:defRPr>
            </a:lvl1pPr>
          </a:lstStyle>
          <a:p>
            <a:r>
              <a:t>ARIAS•U.S. 2025 Spring Conference | April 30 - May 2, 2025 | Coral Gables, FL | www.arias-us.org</a:t>
            </a:r>
          </a:p>
        </p:txBody>
      </p:sp>
      <p:sp>
        <p:nvSpPr>
          <p:cNvPr id="72" name="Picture Placeholder 4"/>
          <p:cNvSpPr>
            <a:spLocks noGrp="1"/>
          </p:cNvSpPr>
          <p:nvPr>
            <p:ph type="pic" sz="half" idx="21"/>
          </p:nvPr>
        </p:nvSpPr>
        <p:spPr>
          <a:xfrm>
            <a:off x="717093" y="1452734"/>
            <a:ext cx="5702048" cy="3952532"/>
          </a:xfrm>
          <a:prstGeom prst="rect">
            <a:avLst/>
          </a:prstGeom>
        </p:spPr>
        <p:txBody>
          <a:bodyPr lIns="91439" tIns="45719" rIns="91439" bIns="45719">
            <a:noAutofit/>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Light Color" preserve="1" userDrawn="1">
  <p:cSld name="Title Only Light Color">
    <p:bg>
      <p:bgPr>
        <a:solidFill>
          <a:schemeClr val="bg2">
            <a:alpha val="14000"/>
          </a:schemeClr>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Tree>
    <p:extLst>
      <p:ext uri="{BB962C8B-B14F-4D97-AF65-F5344CB8AC3E}">
        <p14:creationId xmlns:p14="http://schemas.microsoft.com/office/powerpoint/2010/main" val="2233383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Color" preserve="1" userDrawn="1">
  <p:cSld name="Title Only Col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8" name="Picture 7">
            <a:extLst>
              <a:ext uri="{FF2B5EF4-FFF2-40B4-BE49-F238E27FC236}">
                <a16:creationId xmlns:a16="http://schemas.microsoft.com/office/drawing/2014/main" id="{25760DE2-6465-4244-925E-54BDE641388C}"/>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64507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Only Dark Grey" preserve="1" userDrawn="1">
  <p:cSld name="Title Only Dark Gre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8" name="Picture 7">
            <a:extLst>
              <a:ext uri="{FF2B5EF4-FFF2-40B4-BE49-F238E27FC236}">
                <a16:creationId xmlns:a16="http://schemas.microsoft.com/office/drawing/2014/main" id="{28CABDB0-35D7-40BD-98D2-3348E46A890A}"/>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96556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1141974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812294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857273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prstGeom prst="rect">
            <a:avLst/>
          </a:prstGeom>
          <a:solidFill>
            <a:schemeClr val="accent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a:prstGeom prst="rect">
            <a:avLst/>
          </a:prstGeom>
        </p:spPr>
        <p:txBody>
          <a:bodyPr/>
          <a:lstStyle>
            <a:lvl1pPr marL="0" indent="0" algn="ctr">
              <a:spcBef>
                <a:spcPts val="0"/>
              </a:spcBef>
              <a:buNone/>
              <a:defRPr/>
            </a:lvl1pPr>
          </a:lstStyle>
          <a:p>
            <a:r>
              <a:rPr lang="en-GB"/>
              <a:t>Click icon to add picture</a:t>
            </a:r>
            <a:endParaRPr lang="en-GB" dirty="0"/>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Tree>
    <p:extLst>
      <p:ext uri="{BB962C8B-B14F-4D97-AF65-F5344CB8AC3E}">
        <p14:creationId xmlns:p14="http://schemas.microsoft.com/office/powerpoint/2010/main" val="3187598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508703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Key Message with Color" preserve="1" userDrawn="1">
  <p:cSld name="Key Message with Color">
    <p:bg>
      <p:bgPr>
        <a:solidFill>
          <a:schemeClr val="tx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FC2954E-8D08-4B0F-BA06-31650B50E82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70553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Key Message Dark Grey" preserve="1" userDrawn="1">
  <p:cSld name="Key Messag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0B2E3BB-9CB2-4BF6-A095-725CF7CB8579}"/>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3570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Statement">
    <p:bg>
      <p:bgPr>
        <a:solidFill>
          <a:srgbClr val="FFFFFF"/>
        </a:solidFill>
        <a:effectLst/>
      </p:bgPr>
    </p:bg>
    <p:spTree>
      <p:nvGrpSpPr>
        <p:cNvPr id="1" name=""/>
        <p:cNvGrpSpPr/>
        <p:nvPr/>
      </p:nvGrpSpPr>
      <p:grpSpPr>
        <a:xfrm>
          <a:off x="0" y="0"/>
          <a:ext cx="0" cy="0"/>
          <a:chOff x="0" y="0"/>
          <a:chExt cx="0" cy="0"/>
        </a:xfrm>
      </p:grpSpPr>
      <p:sp>
        <p:nvSpPr>
          <p:cNvPr id="82" name="Rectangle 12"/>
          <p:cNvSpPr/>
          <p:nvPr/>
        </p:nvSpPr>
        <p:spPr>
          <a:xfrm>
            <a:off x="-47415" y="-311573"/>
            <a:ext cx="12300377" cy="7227145"/>
          </a:xfrm>
          <a:prstGeom prst="rect">
            <a:avLst/>
          </a:prstGeom>
          <a:solidFill>
            <a:srgbClr val="C83640"/>
          </a:solidFill>
          <a:ln w="12700">
            <a:miter lim="400000"/>
          </a:ln>
        </p:spPr>
        <p:txBody>
          <a:bodyPr lIns="45718" tIns="45718" rIns="45718" bIns="45718" anchor="ctr"/>
          <a:lstStyle/>
          <a:p>
            <a:pPr algn="ctr">
              <a:defRPr>
                <a:solidFill>
                  <a:schemeClr val="accent1"/>
                </a:solidFill>
                <a:effectLst>
                  <a:outerShdw blurRad="38100" dist="25400" dir="5400000" rotWithShape="0">
                    <a:srgbClr val="6E747A">
                      <a:alpha val="43000"/>
                    </a:srgbClr>
                  </a:outerShdw>
                </a:effectLst>
                <a:latin typeface="Jost"/>
                <a:ea typeface="Jost"/>
                <a:cs typeface="Jost"/>
                <a:sym typeface="Jost"/>
              </a:defRPr>
            </a:pPr>
            <a:endParaRPr/>
          </a:p>
        </p:txBody>
      </p:sp>
      <p:sp>
        <p:nvSpPr>
          <p:cNvPr id="83" name="Click to edit statement"/>
          <p:cNvSpPr txBox="1">
            <a:spLocks noGrp="1"/>
          </p:cNvSpPr>
          <p:nvPr>
            <p:ph type="title" hasCustomPrompt="1"/>
          </p:nvPr>
        </p:nvSpPr>
        <p:spPr>
          <a:xfrm>
            <a:off x="515939" y="1489916"/>
            <a:ext cx="11160126" cy="3878168"/>
          </a:xfrm>
          <a:prstGeom prst="rect">
            <a:avLst/>
          </a:prstGeom>
        </p:spPr>
        <p:txBody>
          <a:bodyPr/>
          <a:lstStyle>
            <a:lvl1pPr>
              <a:defRPr b="0">
                <a:solidFill>
                  <a:srgbClr val="FFFFFF"/>
                </a:solidFill>
                <a:latin typeface="Century Gothic"/>
                <a:ea typeface="Century Gothic"/>
                <a:cs typeface="Century Gothic"/>
                <a:sym typeface="Century Gothic"/>
              </a:defRPr>
            </a:lvl1pPr>
          </a:lstStyle>
          <a:p>
            <a:r>
              <a:t>Click to edit statement</a:t>
            </a:r>
          </a:p>
        </p:txBody>
      </p:sp>
      <p:pic>
        <p:nvPicPr>
          <p:cNvPr id="84" name="ARIAS-logo_WHITE.pdf" descr="ARIAS-logo_WHITE.pdf"/>
          <p:cNvPicPr>
            <a:picLocks noChangeAspect="1"/>
          </p:cNvPicPr>
          <p:nvPr/>
        </p:nvPicPr>
        <p:blipFill>
          <a:blip r:embed="rId2"/>
          <a:stretch>
            <a:fillRect/>
          </a:stretch>
        </p:blipFill>
        <p:spPr>
          <a:xfrm>
            <a:off x="5148314" y="5746395"/>
            <a:ext cx="1908919" cy="799702"/>
          </a:xfrm>
          <a:prstGeom prst="rect">
            <a:avLst/>
          </a:prstGeom>
          <a:ln w="12700">
            <a:miter lim="400000"/>
          </a:ln>
        </p:spPr>
      </p:pic>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FE40B5F9-232A-4428-8F97-C92F55EABBB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8955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692151"/>
            <a:ext cx="11017250" cy="692647"/>
          </a:xfrm>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4" name="Picture 3">
            <a:extLst>
              <a:ext uri="{FF2B5EF4-FFF2-40B4-BE49-F238E27FC236}">
                <a16:creationId xmlns:a16="http://schemas.microsoft.com/office/drawing/2014/main" id="{34C52903-9F78-4C49-9276-CDF23D38ACA9}"/>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504326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Key Message with Circle Dark Grey" preserve="1" userDrawn="1">
  <p:cSld name="Key Message with Circl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noFill/>
          <a:ln w="12700">
            <a:solidFill>
              <a:schemeClr val="bg2"/>
            </a:solidFill>
          </a:ln>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4" name="Picture 3">
            <a:extLst>
              <a:ext uri="{FF2B5EF4-FFF2-40B4-BE49-F238E27FC236}">
                <a16:creationId xmlns:a16="http://schemas.microsoft.com/office/drawing/2014/main" id="{C1CCC710-71DA-4F5B-AD94-FC180C1D071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9714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olor, Text and Image" preserve="1" userDrawn="1">
  <p:cSld name="Color,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rgbClr val="FFFFFF"/>
                </a:solidFill>
              </a:defRPr>
            </a:lvl1pPr>
          </a:lstStyle>
          <a:p>
            <a:r>
              <a:rPr lang="en-GB" dirty="0"/>
              <a:t>Click to add title</a:t>
            </a:r>
            <a:br>
              <a:rPr lang="en-GB"/>
            </a:br>
            <a:r>
              <a:rPr lang="en-GB"/>
              <a:t>[No Brand Imagery on this layout]</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 name="Picture 2">
            <a:extLst>
              <a:ext uri="{FF2B5EF4-FFF2-40B4-BE49-F238E27FC236}">
                <a16:creationId xmlns:a16="http://schemas.microsoft.com/office/drawing/2014/main" id="{D9D75E36-6497-41CC-B4FB-2E6AB95C2E6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86122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Dark Grey, Text and Image" preserve="1" userDrawn="1">
  <p:cSld name="Dark Grey,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chemeClr val="bg2"/>
                </a:solidFill>
              </a:defRPr>
            </a:lvl1pPr>
          </a:lstStyle>
          <a:p>
            <a:r>
              <a:rPr lang="en-GB"/>
              <a:t>Click to add title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 name="Picture 2">
            <a:extLst>
              <a:ext uri="{FF2B5EF4-FFF2-40B4-BE49-F238E27FC236}">
                <a16:creationId xmlns:a16="http://schemas.microsoft.com/office/drawing/2014/main" id="{74FD7BFE-4E2B-41FB-9361-832E847CBF44}"/>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12505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a:prstGeom prst="rect">
            <a:avLst/>
          </a:prstGeo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4" name="Picture 3">
            <a:extLst>
              <a:ext uri="{FF2B5EF4-FFF2-40B4-BE49-F238E27FC236}">
                <a16:creationId xmlns:a16="http://schemas.microsoft.com/office/drawing/2014/main" id="{97AA17A5-E620-44BC-B376-7005CBCC024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76369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99476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827241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 and Color" preserve="1" userDrawn="1">
  <p:cSld name="Text and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337839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a:prstGeom prst="rect">
            <a:avLst/>
          </a:prstGeom>
        </p:spPr>
        <p:txBody>
          <a:bodyPr lIns="3600000" tIns="0" rIns="0" anchor="ctr"/>
          <a:lstStyle>
            <a:lvl1pPr algn="ctr">
              <a:buFontTx/>
              <a:buNone/>
              <a:defRPr sz="1200">
                <a:solidFill>
                  <a:srgbClr val="A8BAB2"/>
                </a:solidFill>
                <a:latin typeface="SwissReSans" pitchFamily="34" charset="0"/>
              </a:defRPr>
            </a:lvl1pPr>
          </a:lstStyle>
          <a:p>
            <a:r>
              <a:rPr lang="en-GB" noProof="1"/>
              <a:t>Select an image from the SR menu</a:t>
            </a:r>
          </a:p>
        </p:txBody>
      </p:sp>
      <p:sp>
        <p:nvSpPr>
          <p:cNvPr id="8" name="Title 7"/>
          <p:cNvSpPr>
            <a:spLocks noGrp="1"/>
          </p:cNvSpPr>
          <p:nvPr>
            <p:ph type="title"/>
          </p:nvPr>
        </p:nvSpPr>
        <p:spPr>
          <a:xfrm>
            <a:off x="695325" y="1628773"/>
            <a:ext cx="4920623" cy="4392614"/>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3570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olor Only" preserve="1" userDrawn="1">
  <p:cSld name="Title Slide - Color Only">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777192F-C266-4667-8975-7951C51F2F9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7076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575"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575"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639"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639"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Tree>
    <p:extLst>
      <p:ext uri="{BB962C8B-B14F-4D97-AF65-F5344CB8AC3E}">
        <p14:creationId xmlns:p14="http://schemas.microsoft.com/office/powerpoint/2010/main" val="3072867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Tree>
    <p:extLst>
      <p:ext uri="{BB962C8B-B14F-4D97-AF65-F5344CB8AC3E}">
        <p14:creationId xmlns:p14="http://schemas.microsoft.com/office/powerpoint/2010/main" val="7941657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Case Study" preserve="1" userDrawn="1">
  <p:cSld name="Case Stud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4"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endParaRPr lang="en-GB" dirty="0"/>
          </a:p>
        </p:txBody>
      </p:sp>
      <p:pic>
        <p:nvPicPr>
          <p:cNvPr id="5" name="Picture 4">
            <a:extLst>
              <a:ext uri="{FF2B5EF4-FFF2-40B4-BE49-F238E27FC236}">
                <a16:creationId xmlns:a16="http://schemas.microsoft.com/office/drawing/2014/main" id="{65EB1F4C-E2CE-4587-A008-49E56EECF3C9}"/>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59676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ase Study with Image" preserve="1" userDrawn="1">
  <p:cSld name="Case Study with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59F06C6-F232-4241-B3CB-7228B6886AC0}"/>
              </a:ext>
            </a:extLst>
          </p:cNvPr>
          <p:cNvSpPr>
            <a:spLocks noGrp="1"/>
          </p:cNvSpPr>
          <p:nvPr>
            <p:ph type="pic" sz="quarter" idx="13" hasCustomPrompt="1"/>
          </p:nvPr>
        </p:nvSpPr>
        <p:spPr bwMode="gray">
          <a:xfrm>
            <a:off x="0" y="0"/>
            <a:ext cx="1219200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endParaRPr lang="en-GB" dirty="0"/>
          </a:p>
        </p:txBody>
      </p:sp>
      <p:pic>
        <p:nvPicPr>
          <p:cNvPr id="5" name="Picture 4">
            <a:extLst>
              <a:ext uri="{FF2B5EF4-FFF2-40B4-BE49-F238E27FC236}">
                <a16:creationId xmlns:a16="http://schemas.microsoft.com/office/drawing/2014/main" id="{398A4040-A5A4-48DA-91A3-3EFA61DCCA84}"/>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29847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boxes and Image" preserve="1" userDrawn="1">
  <p:cSld name="Textboxes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6102350" y="0"/>
            <a:ext cx="60896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5" name="Title 7">
            <a:extLst>
              <a:ext uri="{FF2B5EF4-FFF2-40B4-BE49-F238E27FC236}">
                <a16:creationId xmlns:a16="http://schemas.microsoft.com/office/drawing/2014/main" id="{6D9F32AB-5EE3-47ED-9DA3-FF707C98C960}"/>
              </a:ext>
            </a:extLst>
          </p:cNvPr>
          <p:cNvSpPr>
            <a:spLocks noGrp="1"/>
          </p:cNvSpPr>
          <p:nvPr>
            <p:ph type="title"/>
          </p:nvPr>
        </p:nvSpPr>
        <p:spPr bwMode="gray">
          <a:xfrm>
            <a:off x="695325" y="692151"/>
            <a:ext cx="4920621" cy="215444"/>
          </a:xfrm>
        </p:spPr>
        <p:txBody>
          <a:bodyPr/>
          <a:lstStyle>
            <a:lvl1pPr>
              <a:lnSpc>
                <a:spcPct val="100000"/>
              </a:lnSpc>
              <a:defRPr sz="1400">
                <a:solidFill>
                  <a:srgbClr val="3C4150"/>
                </a:solidFill>
                <a:latin typeface="+mn-lt"/>
              </a:defRPr>
            </a:lvl1pPr>
          </a:lstStyle>
          <a:p>
            <a:r>
              <a:rPr lang="en-GB"/>
              <a:t>Click to edit Master title style</a:t>
            </a:r>
            <a:endParaRPr lang="en-GB" dirty="0"/>
          </a:p>
        </p:txBody>
      </p:sp>
      <p:sp>
        <p:nvSpPr>
          <p:cNvPr id="17" name="Text Placeholder 3">
            <a:extLst>
              <a:ext uri="{FF2B5EF4-FFF2-40B4-BE49-F238E27FC236}">
                <a16:creationId xmlns:a16="http://schemas.microsoft.com/office/drawing/2014/main" id="{12E8073C-C61D-4113-939D-B514C20FB286}"/>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3C4150"/>
                </a:solidFill>
              </a:defRPr>
            </a:lvl1pPr>
            <a:lvl2pPr>
              <a:defRPr sz="1100">
                <a:solidFill>
                  <a:srgbClr val="3C4150"/>
                </a:solidFill>
              </a:defRPr>
            </a:lvl2pPr>
            <a:lvl3pPr>
              <a:defRPr sz="1100">
                <a:solidFill>
                  <a:srgbClr val="3C4150"/>
                </a:solidFill>
              </a:defRPr>
            </a:lvl3pPr>
            <a:lvl4pPr>
              <a:defRPr sz="1100">
                <a:solidFill>
                  <a:srgbClr val="3C4150"/>
                </a:solidFill>
              </a:defRPr>
            </a:lvl4pPr>
            <a:lvl5pPr>
              <a:defRPr sz="1100">
                <a:solidFill>
                  <a:srgbClr val="3C415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Text Placeholder 14">
            <a:extLst>
              <a:ext uri="{FF2B5EF4-FFF2-40B4-BE49-F238E27FC236}">
                <a16:creationId xmlns:a16="http://schemas.microsoft.com/office/drawing/2014/main" id="{2094AEFB-BDCA-44E0-B55F-06EB6A24DF59}"/>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lnSpc>
                <a:spcPct val="91000"/>
              </a:lnSpc>
              <a:spcBef>
                <a:spcPts val="0"/>
              </a:spcBef>
              <a:spcAft>
                <a:spcPts val="1000"/>
              </a:spcAft>
              <a:buNone/>
              <a:defRPr sz="2200">
                <a:solidFill>
                  <a:srgbClr val="3C4150"/>
                </a:solidFill>
                <a:latin typeface="+mj-lt"/>
              </a:defRPr>
            </a:lvl1pPr>
            <a:lvl2pPr marL="0" indent="0">
              <a:lnSpc>
                <a:spcPts val="412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endParaRPr lang="en-GB" dirty="0"/>
          </a:p>
        </p:txBody>
      </p:sp>
    </p:spTree>
    <p:extLst>
      <p:ext uri="{BB962C8B-B14F-4D97-AF65-F5344CB8AC3E}">
        <p14:creationId xmlns:p14="http://schemas.microsoft.com/office/powerpoint/2010/main" val="3652412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Image with Running Title" preserve="1" userDrawn="1">
  <p:cSld name="Image with Running Titl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61023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6" name="Title 5">
            <a:extLst>
              <a:ext uri="{FF2B5EF4-FFF2-40B4-BE49-F238E27FC236}">
                <a16:creationId xmlns:a16="http://schemas.microsoft.com/office/drawing/2014/main" id="{44D5F9EC-5A6C-4879-A017-2328F8C83E14}"/>
              </a:ext>
            </a:extLst>
          </p:cNvPr>
          <p:cNvSpPr>
            <a:spLocks noGrp="1"/>
          </p:cNvSpPr>
          <p:nvPr>
            <p:ph type="title"/>
          </p:nvPr>
        </p:nvSpPr>
        <p:spPr>
          <a:xfrm>
            <a:off x="695325" y="692151"/>
            <a:ext cx="4968627" cy="344710"/>
          </a:xfrm>
        </p:spPr>
        <p:txBody>
          <a:bodyPr>
            <a:spAutoFit/>
          </a:bodyPr>
          <a:lstStyle>
            <a:lvl1pPr>
              <a:lnSpc>
                <a:spcPct val="80000"/>
              </a:lnSpc>
              <a:defRPr sz="2800">
                <a:solidFill>
                  <a:schemeClr val="bg1"/>
                </a:solidFill>
              </a:defRPr>
            </a:lvl1pPr>
          </a:lstStyle>
          <a:p>
            <a:r>
              <a:rPr lang="en-GB"/>
              <a:t>Click to edit Master title style</a:t>
            </a:r>
            <a:endParaRPr lang="en-GB" dirty="0"/>
          </a:p>
        </p:txBody>
      </p:sp>
      <p:pic>
        <p:nvPicPr>
          <p:cNvPr id="3" name="Picture 2">
            <a:extLst>
              <a:ext uri="{FF2B5EF4-FFF2-40B4-BE49-F238E27FC236}">
                <a16:creationId xmlns:a16="http://schemas.microsoft.com/office/drawing/2014/main" id="{F1724840-5933-460D-AE9C-EC8491BA65E4}"/>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06978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bwMode="gray">
          <a:xfrm>
            <a:off x="7752184" y="1809000"/>
            <a:ext cx="3240000" cy="3240000"/>
          </a:xfrm>
          <a:prstGeom prst="ellipse">
            <a:avLst/>
          </a:prstGeom>
          <a:solidFill>
            <a:schemeClr val="tx2"/>
          </a:solidFill>
        </p:spPr>
        <p:txBody>
          <a:bodyPr anchor="ctr"/>
          <a:lstStyle>
            <a:lvl1pPr marL="0" indent="0" algn="ctr">
              <a:spcBef>
                <a:spcPts val="0"/>
              </a:spcBef>
              <a:buFontTx/>
              <a:buNone/>
              <a:defRPr sz="2000">
                <a:solidFill>
                  <a:srgbClr val="FFFFFF"/>
                </a:solidFill>
                <a:latin typeface="+mj-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Tree>
    <p:extLst>
      <p:ext uri="{BB962C8B-B14F-4D97-AF65-F5344CB8AC3E}">
        <p14:creationId xmlns:p14="http://schemas.microsoft.com/office/powerpoint/2010/main" val="2447323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bwMode="gray">
          <a:xfrm>
            <a:off x="8702581" y="2349000"/>
            <a:ext cx="2160000" cy="2160000"/>
          </a:xfrm>
          <a:prstGeom prst="ellipse">
            <a:avLst/>
          </a:prstGeom>
          <a:solidFill>
            <a:schemeClr val="tx2"/>
          </a:soli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endParaRPr lang="en-GB" dirty="0"/>
          </a:p>
        </p:txBody>
      </p:sp>
    </p:spTree>
    <p:extLst>
      <p:ext uri="{BB962C8B-B14F-4D97-AF65-F5344CB8AC3E}">
        <p14:creationId xmlns:p14="http://schemas.microsoft.com/office/powerpoint/2010/main" val="3546510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rIns="504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solidFill>
            <a:schemeClr val="tx2"/>
          </a:soli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7DD6BF4B-87EC-48E5-966C-7C91EFAF85C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0445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hasCustomPrompt="1"/>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dirty="0"/>
              <a:t>Bild </a:t>
            </a:r>
            <a:r>
              <a:rPr lang="en-GB" dirty="0" err="1"/>
              <a:t>durch</a:t>
            </a:r>
            <a:r>
              <a:rPr lang="en-GB" dirty="0"/>
              <a:t> </a:t>
            </a:r>
            <a:r>
              <a:rPr lang="en-GB" dirty="0" err="1"/>
              <a:t>Klicken</a:t>
            </a:r>
            <a:r>
              <a:rPr lang="en-GB" dirty="0"/>
              <a:t> auf Symbol </a:t>
            </a:r>
            <a:r>
              <a:rPr lang="en-GB" dirty="0" err="1"/>
              <a:t>hinzufügen</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pic>
        <p:nvPicPr>
          <p:cNvPr id="4" name="Picture 3">
            <a:extLst>
              <a:ext uri="{FF2B5EF4-FFF2-40B4-BE49-F238E27FC236}">
                <a16:creationId xmlns:a16="http://schemas.microsoft.com/office/drawing/2014/main" id="{3DA647BE-212E-4188-84F4-814170914BE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3840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Color Horizontal" preserve="1" userDrawn="1">
  <p:cSld name="Title Slide - Color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41264283-E100-463E-8CE8-D3B47E800BA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0672368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dirty="0"/>
              <a:t>Enter team name here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dirty="0"/>
              <a:t>Click to add text, for example team mission and/or capabilities, roles and responsibilities, other info.</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dirty="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6F63F51A-262A-4CB3-8B0B-A3807FEB7AB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39889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dirty="0"/>
              <a:t>Enter team name here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dirty="0"/>
              <a:t>Click to add text, for example team mission and/or capabilities, roles and responsibilities, other info.</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F326F698-40C2-4E0A-AA0B-4E6B423D476C}"/>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38735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3" name="Picture 2">
            <a:extLst>
              <a:ext uri="{FF2B5EF4-FFF2-40B4-BE49-F238E27FC236}">
                <a16:creationId xmlns:a16="http://schemas.microsoft.com/office/drawing/2014/main" id="{25AFEADA-DE08-4D11-BCFE-E0A60A402C3B}"/>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99071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a:prstGeom prst="rect">
            <a:avLst/>
          </a:prstGeom>
        </p:spPr>
        <p:txBody>
          <a:bodyPr/>
          <a:lstStyle>
            <a:lvl1pPr marL="0" indent="0">
              <a:buFontTx/>
              <a:buNone/>
              <a:defRPr sz="5000">
                <a:solidFill>
                  <a:schemeClr val="tx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D2F1FF14-23DC-479C-AEE1-0F934231428C}"/>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192781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4" name="Picture 3">
            <a:extLst>
              <a:ext uri="{FF2B5EF4-FFF2-40B4-BE49-F238E27FC236}">
                <a16:creationId xmlns:a16="http://schemas.microsoft.com/office/drawing/2014/main" id="{B5ABA04D-516D-4862-9080-5FBA23F635A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9060101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solidFill>
          <a:schemeClr val="tx2"/>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3" name="Picture 2">
            <a:extLst>
              <a:ext uri="{FF2B5EF4-FFF2-40B4-BE49-F238E27FC236}">
                <a16:creationId xmlns:a16="http://schemas.microsoft.com/office/drawing/2014/main" id="{7133985A-1EBC-42C9-B274-022FA090328B}"/>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4234371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4" name="Picture 3">
            <a:extLst>
              <a:ext uri="{FF2B5EF4-FFF2-40B4-BE49-F238E27FC236}">
                <a16:creationId xmlns:a16="http://schemas.microsoft.com/office/drawing/2014/main" id="{5052FBCC-B63E-49AB-B3A9-0D219C200ADE}"/>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934582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5" name="Picture 4">
            <a:extLst>
              <a:ext uri="{FF2B5EF4-FFF2-40B4-BE49-F238E27FC236}">
                <a16:creationId xmlns:a16="http://schemas.microsoft.com/office/drawing/2014/main" id="{2FFEFCB7-B9E4-4E00-B52B-5E6679C6B1F0}"/>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996619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742863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dirty="0"/>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8" name="Picture Placeholder 7"/>
          <p:cNvSpPr>
            <a:spLocks noGrp="1"/>
          </p:cNvSpPr>
          <p:nvPr>
            <p:ph type="pic" sz="quarter" idx="13" hasCustomPrompt="1"/>
          </p:nvPr>
        </p:nvSpPr>
        <p:spPr>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12" name="image" descr="{&quot;templafy&quot;:{&quot;type&quot;:&quot;image&quot;,&quot;inheritDimensions&quot;:&quot;inheritHeight&quot;}}" title="UserProfile.Office.Logowhite">
            <a:extLst>
              <a:ext uri="{FF2B5EF4-FFF2-40B4-BE49-F238E27FC236}">
                <a16:creationId xmlns:a16="http://schemas.microsoft.com/office/drawing/2014/main" id="{17583030-0CC7-455E-8B17-CCCE897C477F}"/>
              </a:ext>
            </a:extLst>
          </p:cNvPr>
          <p:cNvSpPr>
            <a:spLocks noGrp="1"/>
          </p:cNvSpPr>
          <p:nvPr>
            <p:ph type="body" sz="quarter" idx="14" hasCustomPrompt="1"/>
          </p:nvPr>
        </p:nvSpPr>
        <p:spPr>
          <a:xfrm>
            <a:off x="576000" y="576000"/>
            <a:ext cx="1980000" cy="381600"/>
          </a:xfrm>
          <a:blipFill>
            <a:blip r:embed="rId2"/>
            <a:srcRect/>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a:xfrm>
            <a:off x="576000" y="1746000"/>
            <a:ext cx="6321600" cy="1497600"/>
          </a:xfrm>
        </p:spPr>
        <p:txBody>
          <a:bodyPr anchor="b"/>
          <a:lstStyle>
            <a:lvl1pPr algn="l">
              <a:defRPr sz="4500">
                <a:solidFill>
                  <a:schemeClr val="bg1"/>
                </a:solidFill>
              </a:defRPr>
            </a:lvl1pPr>
          </a:lstStyle>
          <a:p>
            <a:r>
              <a:rPr lang="en-GB" noProof="0"/>
              <a:t>Click to add title</a:t>
            </a:r>
            <a:endParaRPr lang="en-GB"/>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a:xfrm>
            <a:off x="576000" y="3150000"/>
            <a:ext cx="6321600" cy="1655762"/>
          </a:xfrm>
        </p:spPr>
        <p:txBody>
          <a:bodyPr/>
          <a:lstStyle>
            <a:lvl1pPr marL="0" indent="0" algn="l">
              <a:spcBef>
                <a:spcPct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a:t>Click to add </a:t>
            </a:r>
            <a:r>
              <a:rPr lang="en-GB">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99018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 Color Vertical" preserve="1" userDrawn="1">
  <p:cSld name="Title Slide - Color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6CB16C6E-F067-479A-8C05-D7B093480AF1}"/>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666822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t>‹#›</a:t>
            </a:fld>
            <a:endParaRPr lang="en-GB" dirty="0"/>
          </a:p>
        </p:txBody>
      </p:sp>
      <p:sp>
        <p:nvSpPr>
          <p:cNvPr id="8" name="Picture Placeholder 7"/>
          <p:cNvSpPr>
            <a:spLocks noGrp="1"/>
          </p:cNvSpPr>
          <p:nvPr>
            <p:ph type="pic" sz="quarter" idx="13" hasCustomPrompt="1"/>
          </p:nvPr>
        </p:nvSpPr>
        <p:spPr>
          <a:xfrm>
            <a:off x="0" y="-1"/>
            <a:ext cx="12193200" cy="6861600"/>
          </a:xfrm>
          <a:solidFill>
            <a:schemeClr val="bg2"/>
          </a:solidFill>
        </p:spPr>
        <p:txBody>
          <a:bodyPr lIns="144000" tIns="108000" bIns="0" anchor="t" anchorCtr="0"/>
          <a:lstStyle>
            <a:lvl1pPr marL="0" indent="0" algn="l">
              <a:buNone/>
              <a:defRPr sz="1600"/>
            </a:lvl1pPr>
          </a:lstStyle>
          <a:p>
            <a:r>
              <a:rPr lang="en-GB" dirty="0"/>
              <a:t>Click on frame and insert picture using the Insert tab - Pictures or from Templafy Images</a:t>
            </a:r>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a:xfrm>
            <a:off x="1342" y="779350"/>
            <a:ext cx="12192699" cy="6078221"/>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19" name="image" descr="{&quot;templafy&quot;:{&quot;type&quot;:&quot;image&quot;,&quot;inheritDimensions&quot;:&quot;inheritHeight&quot;}}" title="UserProfile.Office.Logowhite">
            <a:extLst>
              <a:ext uri="{FF2B5EF4-FFF2-40B4-BE49-F238E27FC236}">
                <a16:creationId xmlns:a16="http://schemas.microsoft.com/office/drawing/2014/main" id="{729C2D0D-0E44-4FE5-BA9E-8BBD5A90CC16}"/>
              </a:ext>
            </a:extLst>
          </p:cNvPr>
          <p:cNvSpPr>
            <a:spLocks noGrp="1"/>
          </p:cNvSpPr>
          <p:nvPr>
            <p:ph type="body" sz="quarter" idx="20" hasCustomPrompt="1"/>
          </p:nvPr>
        </p:nvSpPr>
        <p:spPr>
          <a:xfrm>
            <a:off x="576000" y="1346400"/>
            <a:ext cx="1980000" cy="381600"/>
          </a:xfrm>
          <a:blipFill>
            <a:blip r:embed="rId2"/>
            <a:srcRect/>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a:xfrm>
            <a:off x="576000" y="2516400"/>
            <a:ext cx="6321600" cy="1497600"/>
          </a:xfrm>
        </p:spPr>
        <p:txBody>
          <a:bodyPr anchor="b"/>
          <a:lstStyle>
            <a:lvl1pPr algn="l">
              <a:defRPr sz="4500">
                <a:solidFill>
                  <a:schemeClr val="bg1"/>
                </a:solidFill>
              </a:defRPr>
            </a:lvl1pPr>
          </a:lstStyle>
          <a:p>
            <a:r>
              <a:rPr lang="en-GB" noProof="0"/>
              <a:t>Click to add title</a:t>
            </a:r>
            <a:endParaRPr lang="en-GB"/>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a:xfrm>
            <a:off x="576000" y="3880800"/>
            <a:ext cx="6321600" cy="1375200"/>
          </a:xfrm>
        </p:spPr>
        <p:txBody>
          <a:bodyPr/>
          <a:lstStyle>
            <a:lvl1pPr marL="0" indent="0" algn="l">
              <a:spcBef>
                <a:spcPct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defRPr sz="2000">
                <a:solidFill>
                  <a:schemeClr val="tx1"/>
                </a:solidFill>
              </a:defRPr>
            </a:lvl9pPr>
          </a:lstStyle>
          <a:p>
            <a:r>
              <a:rPr lang="en-GB"/>
              <a:t>Click to add subtitle</a:t>
            </a:r>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a:xfrm>
            <a:off x="583200" y="57420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n-GB"/>
              <a:t>Click to add </a:t>
            </a:r>
            <a:r>
              <a:rPr lang="en-GB">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511922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p>
            <a:r>
              <a:rPr lang="en-GB" noProof="0"/>
              <a:t>Click to add title</a:t>
            </a:r>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r>
              <a:rPr lang="en-GB" dirty="0"/>
              <a:t>October 8, 2024</a:t>
            </a:r>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b="1">
                <a:solidFill>
                  <a:schemeClr val="accent5"/>
                </a:solidFill>
              </a:defRPr>
            </a:lvl1pPr>
          </a:lstStyle>
          <a:p>
            <a:r>
              <a:rPr lang="en-GB" dirty="0"/>
              <a:t>PRIVILEGED &amp; CONFIDENTIAL</a:t>
            </a:r>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t>‹#›</a:t>
            </a:fld>
            <a:endParaRPr lang="en-GB" dirty="0"/>
          </a:p>
        </p:txBody>
      </p:sp>
    </p:spTree>
    <p:extLst>
      <p:ext uri="{BB962C8B-B14F-4D97-AF65-F5344CB8AC3E}">
        <p14:creationId xmlns:p14="http://schemas.microsoft.com/office/powerpoint/2010/main" val="804226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a:xfrm>
            <a:off x="0" y="-1"/>
            <a:ext cx="12193200" cy="6861600"/>
          </a:xfrm>
          <a:noFill/>
        </p:spPr>
        <p:txBody>
          <a:bodyPr lIns="144000" tIns="36000" bIns="0" anchor="t" anchorCtr="0"/>
          <a:lstStyle>
            <a:lvl1pPr marL="0" indent="0" algn="l">
              <a:spcAft>
                <a:spcPct val="0"/>
              </a:spcAft>
              <a:buNone/>
              <a:defRPr sz="1600">
                <a:solidFill>
                  <a:schemeClr val="tx1"/>
                </a:solidFill>
              </a:defRPr>
            </a:lvl1pPr>
          </a:lstStyle>
          <a:p>
            <a:r>
              <a:rPr lang="en-GB" dirty="0"/>
              <a:t>Click on frame and insert picture using the Insert tab - Pictures or from Templafy Images.</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a:t>Click to add title</a:t>
            </a:r>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576000" y="1338392"/>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2070000"/>
            <a:ext cx="11041200" cy="391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chemeClr val="bg1"/>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t>‹#›</a:t>
            </a:fld>
            <a:endParaRPr lang="en-GB" dirty="0"/>
          </a:p>
        </p:txBody>
      </p:sp>
    </p:spTree>
    <p:extLst>
      <p:ext uri="{BB962C8B-B14F-4D97-AF65-F5344CB8AC3E}">
        <p14:creationId xmlns:p14="http://schemas.microsoft.com/office/powerpoint/2010/main" val="2262774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39201"/>
          </a:xfrm>
        </p:spPr>
        <p:txBody>
          <a:bodyPr/>
          <a:lstStyle/>
          <a:p>
            <a:r>
              <a:rPr lang="en-GB" noProof="0"/>
              <a:t>Click to add title</a:t>
            </a:r>
            <a:endParaRPr lang="en-GB"/>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a:t>Click to add text                                                           Enter &amp;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t>‹#›</a:t>
            </a:fld>
            <a:endParaRPr lang="en-GB" dirty="0"/>
          </a:p>
        </p:txBody>
      </p:sp>
    </p:spTree>
    <p:extLst>
      <p:ext uri="{BB962C8B-B14F-4D97-AF65-F5344CB8AC3E}">
        <p14:creationId xmlns:p14="http://schemas.microsoft.com/office/powerpoint/2010/main" val="370890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39200"/>
          </a:xfrm>
        </p:spPr>
        <p:txBody>
          <a:bodyPr/>
          <a:lstStyle/>
          <a:p>
            <a:r>
              <a:rPr lang="en-GB" noProof="0"/>
              <a:t>Click to add title</a:t>
            </a:r>
            <a:endParaRPr lang="en-GB"/>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ct val="0"/>
              </a:spcBef>
              <a:spcAft>
                <a:spcPct val="0"/>
              </a:spcAft>
              <a:buFont typeface="Arial" panose="020B0604020202020204" pitchFamily="34" charset="0"/>
              <a:buChar char="​"/>
              <a:defRPr lang="en-GB" sz="2500" kern="120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a:t>Click to add subtitle</a:t>
            </a:r>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smtClean="0">
                <a:solidFill>
                  <a:srgbClr val="545859"/>
                </a:solidFill>
                <a:latin typeface="+mn-lt"/>
                <a:ea typeface="+mn-ea"/>
                <a:cs typeface="+mn-cs"/>
              </a:defRPr>
            </a:lvl1pPr>
            <a:lvl2pPr marL="0" indent="0">
              <a:lnSpc>
                <a:spcPct val="100000"/>
              </a:lnSpc>
              <a:spcAft>
                <a:spcPts val="600"/>
              </a:spcAft>
              <a:buFontTx/>
              <a:buNone/>
              <a:defRPr lang="en-US" sz="800" i="1" kern="1200" smtClean="0">
                <a:solidFill>
                  <a:srgbClr val="545859"/>
                </a:solidFill>
                <a:latin typeface="+mn-lt"/>
                <a:ea typeface="+mn-ea"/>
                <a:cs typeface="+mn-cs"/>
              </a:defRPr>
            </a:lvl2pPr>
            <a:lvl3pPr marL="0" indent="0">
              <a:lnSpc>
                <a:spcPct val="100000"/>
              </a:lnSpc>
              <a:spcAft>
                <a:spcPts val="600"/>
              </a:spcAft>
              <a:buFontTx/>
              <a:buNone/>
              <a:defRPr lang="en-US" sz="800" i="1" kern="1200" smtClean="0">
                <a:solidFill>
                  <a:srgbClr val="545859"/>
                </a:solidFill>
                <a:latin typeface="+mn-lt"/>
                <a:ea typeface="+mn-ea"/>
                <a:cs typeface="+mn-cs"/>
              </a:defRPr>
            </a:lvl3pPr>
            <a:lvl4pPr marL="0" indent="0">
              <a:lnSpc>
                <a:spcPct val="100000"/>
              </a:lnSpc>
              <a:spcAft>
                <a:spcPts val="600"/>
              </a:spcAft>
              <a:buFontTx/>
              <a:buNone/>
              <a:defRPr lang="en-US" sz="800" i="1" kern="1200" smtClean="0">
                <a:solidFill>
                  <a:srgbClr val="545859"/>
                </a:solidFill>
                <a:latin typeface="+mn-lt"/>
                <a:ea typeface="+mn-ea"/>
                <a:cs typeface="+mn-cs"/>
              </a:defRPr>
            </a:lvl4pPr>
            <a:lvl5pPr marL="0" indent="0">
              <a:lnSpc>
                <a:spcPct val="100000"/>
              </a:lnSpc>
              <a:spcAft>
                <a:spcPts val="600"/>
              </a:spcAft>
              <a:buFontTx/>
              <a:buNone/>
              <a:defRPr lang="en-US" sz="800" i="1" kern="1200" smtClean="0">
                <a:solidFill>
                  <a:srgbClr val="545859"/>
                </a:solidFill>
                <a:latin typeface="+mn-lt"/>
                <a:ea typeface="+mn-ea"/>
                <a:cs typeface="+mn-cs"/>
              </a:defRPr>
            </a:lvl5pPr>
            <a:lvl6pPr marL="0" indent="0">
              <a:lnSpc>
                <a:spcPct val="100000"/>
              </a:lnSpc>
              <a:spcAft>
                <a:spcPts val="600"/>
              </a:spcAft>
              <a:buFontTx/>
              <a:buNone/>
              <a:defRPr lang="en-GB" sz="800" i="1" kern="1200" noProof="0" smtClean="0">
                <a:solidFill>
                  <a:srgbClr val="545859"/>
                </a:solidFill>
                <a:latin typeface="+mn-lt"/>
                <a:ea typeface="+mn-ea"/>
                <a:cs typeface="+mn-cs"/>
              </a:defRPr>
            </a:lvl6pPr>
            <a:lvl7pPr marL="0" indent="0">
              <a:lnSpc>
                <a:spcPct val="100000"/>
              </a:lnSpc>
              <a:spcAft>
                <a:spcPts val="600"/>
              </a:spcAft>
              <a:buFontTx/>
              <a:buNone/>
              <a:defRPr lang="en-GB" sz="800" i="1" kern="1200" noProof="0" smtClean="0">
                <a:solidFill>
                  <a:srgbClr val="545859"/>
                </a:solidFill>
                <a:latin typeface="+mn-lt"/>
                <a:ea typeface="+mn-ea"/>
                <a:cs typeface="+mn-cs"/>
              </a:defRPr>
            </a:lvl7pPr>
            <a:lvl8pPr marL="0" indent="0">
              <a:lnSpc>
                <a:spcPct val="100000"/>
              </a:lnSpc>
              <a:spcAft>
                <a:spcPts val="600"/>
              </a:spcAft>
              <a:buFontTx/>
              <a:buNone/>
              <a:defRPr lang="en-GB" sz="800" i="1" kern="1200" noProof="0" smtClean="0">
                <a:solidFill>
                  <a:srgbClr val="545859"/>
                </a:solidFill>
                <a:latin typeface="+mn-lt"/>
                <a:ea typeface="+mn-ea"/>
                <a:cs typeface="+mn-cs"/>
              </a:defRPr>
            </a:lvl8pPr>
            <a:lvl9pPr marL="0" indent="0">
              <a:lnSpc>
                <a:spcPct val="100000"/>
              </a:lnSpc>
              <a:spcAft>
                <a:spcPts val="600"/>
              </a:spcAft>
              <a:buFontTx/>
              <a:buNone/>
              <a:defRPr lang="en-GB" sz="800" i="1" kern="1200" noProof="0" smtClean="0">
                <a:solidFill>
                  <a:srgbClr val="545859"/>
                </a:solidFill>
                <a:latin typeface="+mn-lt"/>
                <a:ea typeface="+mn-ea"/>
                <a:cs typeface="+mn-cs"/>
              </a:defRPr>
            </a:lvl9pPr>
          </a:lstStyle>
          <a:p>
            <a:pPr lvl="0"/>
            <a:r>
              <a:rPr lang="en-GB"/>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t>‹#›</a:t>
            </a:fld>
            <a:endParaRPr lang="en-GB" dirty="0"/>
          </a:p>
        </p:txBody>
      </p:sp>
    </p:spTree>
    <p:extLst>
      <p:ext uri="{BB962C8B-B14F-4D97-AF65-F5344CB8AC3E}">
        <p14:creationId xmlns:p14="http://schemas.microsoft.com/office/powerpoint/2010/main" val="34440299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4DACC3-9742-4940-92E6-4CAB853A3218}" type="slidenum">
              <a:rPr lang="en-GB" noProof="0" smtClean="0"/>
              <a:t>‹#›</a:t>
            </a:fld>
            <a:endParaRPr lang="en-GB" noProof="0" dirty="0"/>
          </a:p>
        </p:txBody>
      </p:sp>
    </p:spTree>
    <p:extLst>
      <p:ext uri="{BB962C8B-B14F-4D97-AF65-F5344CB8AC3E}">
        <p14:creationId xmlns:p14="http://schemas.microsoft.com/office/powerpoint/2010/main" val="4182389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bwMode="white">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white">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29284123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hasCustomPrompt="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a:br>
            <a:r>
              <a:rPr lang="en-GB"/>
              <a:t>[No text over Power Symbol]</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EAAA91EB-92B8-4E4F-A08D-1B54005BBD3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83950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 Image and Large Text" preserve="1" userDrawn="1">
  <p:cSld name="Title Slide - Image and Large Text">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hasCustomPrompt="1"/>
          </p:nvPr>
        </p:nvSpPr>
        <p:spPr bwMode="white">
          <a:xfrm>
            <a:off x="695325" y="1628776"/>
            <a:ext cx="9913177" cy="1969770"/>
          </a:xfrm>
        </p:spPr>
        <p:txBody>
          <a:bodyPr>
            <a:noAutofit/>
          </a:bodyPr>
          <a:lstStyle>
            <a:lvl1pPr algn="l">
              <a:lnSpc>
                <a:spcPct val="80000"/>
              </a:lnSpc>
              <a:defRPr sz="8000">
                <a:solidFill>
                  <a:srgbClr val="FFFFFF"/>
                </a:solidFill>
                <a:latin typeface="SwissReSans Light" pitchFamily="34" charset="0"/>
              </a:defRPr>
            </a:lvl1pPr>
          </a:lstStyle>
          <a:p>
            <a:r>
              <a:rPr lang="en-GB" dirty="0"/>
              <a:t>Title here</a:t>
            </a:r>
          </a:p>
        </p:txBody>
      </p:sp>
      <p:sp>
        <p:nvSpPr>
          <p:cNvPr id="3" name="Subtitle 2"/>
          <p:cNvSpPr>
            <a:spLocks noGrp="1"/>
          </p:cNvSpPr>
          <p:nvPr>
            <p:ph type="subTitle" idx="1" hasCustomPrompt="1"/>
          </p:nvPr>
        </p:nvSpPr>
        <p:spPr bwMode="white">
          <a:xfrm>
            <a:off x="695325" y="3844381"/>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a:br>
            <a:r>
              <a:rPr lang="en-GB"/>
              <a:t>[No text over Power Symbol]</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0D1697C5-9CCE-4B5D-BC08-09C0B3BA17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153940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0.xml"/><Relationship Id="rId21" Type="http://schemas.openxmlformats.org/officeDocument/2006/relationships/slideLayout" Target="../slideLayouts/slideLayout25.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63" Type="http://schemas.openxmlformats.org/officeDocument/2006/relationships/slideLayout" Target="../slideLayouts/slideLayout67.xml"/><Relationship Id="rId68" Type="http://schemas.openxmlformats.org/officeDocument/2006/relationships/tags" Target="../tags/tag3.xml"/><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9" Type="http://schemas.openxmlformats.org/officeDocument/2006/relationships/slideLayout" Target="../slideLayouts/slideLayout33.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53" Type="http://schemas.openxmlformats.org/officeDocument/2006/relationships/slideLayout" Target="../slideLayouts/slideLayout57.xml"/><Relationship Id="rId58" Type="http://schemas.openxmlformats.org/officeDocument/2006/relationships/slideLayout" Target="../slideLayouts/slideLayout62.xml"/><Relationship Id="rId66" Type="http://schemas.openxmlformats.org/officeDocument/2006/relationships/tags" Target="../tags/tag1.xml"/><Relationship Id="rId5" Type="http://schemas.openxmlformats.org/officeDocument/2006/relationships/slideLayout" Target="../slideLayouts/slideLayout9.xml"/><Relationship Id="rId61" Type="http://schemas.openxmlformats.org/officeDocument/2006/relationships/slideLayout" Target="../slideLayouts/slideLayout65.xml"/><Relationship Id="rId19" Type="http://schemas.openxmlformats.org/officeDocument/2006/relationships/slideLayout" Target="../slideLayouts/slideLayout2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56" Type="http://schemas.openxmlformats.org/officeDocument/2006/relationships/slideLayout" Target="../slideLayouts/slideLayout60.xml"/><Relationship Id="rId64" Type="http://schemas.openxmlformats.org/officeDocument/2006/relationships/slideLayout" Target="../slideLayouts/slideLayout68.xml"/><Relationship Id="rId69" Type="http://schemas.openxmlformats.org/officeDocument/2006/relationships/tags" Target="../tags/tag4.xml"/><Relationship Id="rId8" Type="http://schemas.openxmlformats.org/officeDocument/2006/relationships/slideLayout" Target="../slideLayouts/slideLayout12.xml"/><Relationship Id="rId51" Type="http://schemas.openxmlformats.org/officeDocument/2006/relationships/slideLayout" Target="../slideLayouts/slideLayout55.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slideLayout" Target="../slideLayouts/slideLayout50.xml"/><Relationship Id="rId59" Type="http://schemas.openxmlformats.org/officeDocument/2006/relationships/slideLayout" Target="../slideLayouts/slideLayout63.xml"/><Relationship Id="rId67" Type="http://schemas.openxmlformats.org/officeDocument/2006/relationships/tags" Target="../tags/tag2.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54" Type="http://schemas.openxmlformats.org/officeDocument/2006/relationships/slideLayout" Target="../slideLayouts/slideLayout58.xml"/><Relationship Id="rId62" Type="http://schemas.openxmlformats.org/officeDocument/2006/relationships/slideLayout" Target="../slideLayouts/slideLayout66.xml"/><Relationship Id="rId70"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57" Type="http://schemas.openxmlformats.org/officeDocument/2006/relationships/slideLayout" Target="../slideLayouts/slideLayout61.xml"/><Relationship Id="rId10" Type="http://schemas.openxmlformats.org/officeDocument/2006/relationships/slideLayout" Target="../slideLayouts/slideLayout14.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52" Type="http://schemas.openxmlformats.org/officeDocument/2006/relationships/slideLayout" Target="../slideLayouts/slideLayout56.xml"/><Relationship Id="rId60" Type="http://schemas.openxmlformats.org/officeDocument/2006/relationships/slideLayout" Target="../slideLayouts/slideLayout64.xml"/><Relationship Id="rId6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9" Type="http://schemas.openxmlformats.org/officeDocument/2006/relationships/slideLayout" Target="../slideLayouts/slideLayout43.xml"/><Relationship Id="rId34" Type="http://schemas.openxmlformats.org/officeDocument/2006/relationships/slideLayout" Target="../slideLayouts/slideLayout38.xml"/><Relationship Id="rId50" Type="http://schemas.openxmlformats.org/officeDocument/2006/relationships/slideLayout" Target="../slideLayouts/slideLayout54.xml"/><Relationship Id="rId55"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ags" Target="../tags/tag142.xml"/><Relationship Id="rId18" Type="http://schemas.openxmlformats.org/officeDocument/2006/relationships/tags" Target="../tags/tag147.xml"/><Relationship Id="rId3" Type="http://schemas.openxmlformats.org/officeDocument/2006/relationships/slideLayout" Target="../slideLayouts/slideLayout71.xml"/><Relationship Id="rId21" Type="http://schemas.openxmlformats.org/officeDocument/2006/relationships/tags" Target="../tags/tag150.xml"/><Relationship Id="rId7" Type="http://schemas.openxmlformats.org/officeDocument/2006/relationships/slideLayout" Target="../slideLayouts/slideLayout75.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slideLayout" Target="../slideLayouts/slideLayout70.xml"/><Relationship Id="rId16" Type="http://schemas.openxmlformats.org/officeDocument/2006/relationships/tags" Target="../tags/tag145.xml"/><Relationship Id="rId20" Type="http://schemas.openxmlformats.org/officeDocument/2006/relationships/tags" Target="../tags/tag14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ags" Target="../tags/tag140.xml"/><Relationship Id="rId24" Type="http://schemas.openxmlformats.org/officeDocument/2006/relationships/tags" Target="../tags/tag153.xml"/><Relationship Id="rId5" Type="http://schemas.openxmlformats.org/officeDocument/2006/relationships/slideLayout" Target="../slideLayouts/slideLayout73.xml"/><Relationship Id="rId15" Type="http://schemas.openxmlformats.org/officeDocument/2006/relationships/tags" Target="../tags/tag144.xml"/><Relationship Id="rId23" Type="http://schemas.openxmlformats.org/officeDocument/2006/relationships/tags" Target="../tags/tag152.xml"/><Relationship Id="rId10" Type="http://schemas.openxmlformats.org/officeDocument/2006/relationships/tags" Target="../tags/tag139.xml"/><Relationship Id="rId19" Type="http://schemas.openxmlformats.org/officeDocument/2006/relationships/tags" Target="../tags/tag148.xml"/><Relationship Id="rId4" Type="http://schemas.openxmlformats.org/officeDocument/2006/relationships/slideLayout" Target="../slideLayouts/slideLayout72.xml"/><Relationship Id="rId9" Type="http://schemas.openxmlformats.org/officeDocument/2006/relationships/theme" Target="../theme/theme3.xml"/><Relationship Id="rId14" Type="http://schemas.openxmlformats.org/officeDocument/2006/relationships/tags" Target="../tags/tag143.xml"/><Relationship Id="rId22" Type="http://schemas.openxmlformats.org/officeDocument/2006/relationships/tags" Target="../tags/tag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2025_ARIAS_PP_MASTER.png" descr="2025_ARIAS_PP_MASTER.png"/>
          <p:cNvPicPr>
            <a:picLocks noChangeAspect="1"/>
          </p:cNvPicPr>
          <p:nvPr/>
        </p:nvPicPr>
        <p:blipFill>
          <a:blip r:embed="rId6"/>
          <a:stretch>
            <a:fillRect/>
          </a:stretch>
        </p:blipFill>
        <p:spPr>
          <a:xfrm>
            <a:off x="-37511" y="-252333"/>
            <a:ext cx="12267022" cy="7362666"/>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Lst>
  <p:transition spd="med"/>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dirty="0"/>
          </a:p>
        </p:txBody>
      </p:sp>
      <p:sp>
        <p:nvSpPr>
          <p:cNvPr id="10" name="Classification"/>
          <p:cNvSpPr txBox="1">
            <a:spLocks noChangeArrowheads="1"/>
          </p:cNvSpPr>
          <p:nvPr>
            <p:custDataLst>
              <p:tags r:id="rId6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67"/>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68"/>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6" name="Picture 5">
            <a:extLst>
              <a:ext uri="{FF2B5EF4-FFF2-40B4-BE49-F238E27FC236}">
                <a16:creationId xmlns:a16="http://schemas.microsoft.com/office/drawing/2014/main" id="{D4EAD752-D087-4190-9265-45783E475276}"/>
              </a:ext>
            </a:extLst>
          </p:cNvPr>
          <p:cNvPicPr>
            <a:picLocks noChangeAspect="1"/>
          </p:cNvPicPr>
          <p:nvPr userDrawn="1">
            <p:custDataLst>
              <p:tags r:id="rId69"/>
            </p:custDataLst>
          </p:nvPr>
        </p:nvPicPr>
        <p:blipFill>
          <a:blip r:embed="rId7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4" name="Text Placeholder 3">
            <a:extLst>
              <a:ext uri="{FF2B5EF4-FFF2-40B4-BE49-F238E27FC236}">
                <a16:creationId xmlns:a16="http://schemas.microsoft.com/office/drawing/2014/main" id="{C8BD0104-4EE1-4F88-B561-D6FC2FA04A13}"/>
              </a:ext>
            </a:extLst>
          </p:cNvPr>
          <p:cNvSpPr>
            <a:spLocks noGrp="1"/>
          </p:cNvSpPr>
          <p:nvPr>
            <p:ph type="body" idx="1"/>
          </p:nvPr>
        </p:nvSpPr>
        <p:spPr>
          <a:xfrm>
            <a:off x="695325" y="1628776"/>
            <a:ext cx="1101725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1109149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5" r:id="rId49"/>
    <p:sldLayoutId id="2147483706" r:id="rId50"/>
    <p:sldLayoutId id="2147483707" r:id="rId51"/>
    <p:sldLayoutId id="2147483708" r:id="rId52"/>
    <p:sldLayoutId id="2147483709" r:id="rId53"/>
    <p:sldLayoutId id="2147483710" r:id="rId54"/>
    <p:sldLayoutId id="2147483711" r:id="rId55"/>
    <p:sldLayoutId id="2147483712" r:id="rId56"/>
    <p:sldLayoutId id="2147483713" r:id="rId57"/>
    <p:sldLayoutId id="2147483714" r:id="rId58"/>
    <p:sldLayoutId id="2147483715" r:id="rId59"/>
    <p:sldLayoutId id="2147483716" r:id="rId60"/>
    <p:sldLayoutId id="2147483717" r:id="rId61"/>
    <p:sldLayoutId id="2147483718" r:id="rId62"/>
    <p:sldLayoutId id="2147483719" r:id="rId63"/>
    <p:sldLayoutId id="2147483720" r:id="rId64"/>
  </p:sldLayoutIdLs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a:t>
            </a:r>
          </a:p>
          <a:p>
            <a:pPr lvl="7"/>
            <a:r>
              <a:rPr lang="en-GB" noProof="0"/>
              <a:t>Level 8, Small Body</a:t>
            </a:r>
          </a:p>
          <a:p>
            <a:pPr lvl="8"/>
            <a:r>
              <a:rPr lang="en-GB" noProof="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460800"/>
          </a:xfrm>
          <a:prstGeom prst="rect">
            <a:avLst/>
          </a:prstGeom>
        </p:spPr>
        <p:txBody>
          <a:bodyPr vert="horz" lIns="0" tIns="0" rIns="0" bIns="0" rtlCol="0" anchor="t" anchorCtr="0">
            <a:noAutofit/>
          </a:bodyPr>
          <a:lstStyle/>
          <a:p>
            <a:r>
              <a:rPr lang="en-GB"/>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r>
              <a:rPr lang="en-GB" dirty="0"/>
              <a:t>October 8, 2024\</a:t>
            </a: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b="1">
                <a:solidFill>
                  <a:schemeClr val="accent5"/>
                </a:solidFill>
              </a:defRPr>
            </a:lvl1pPr>
          </a:lstStyle>
          <a:p>
            <a:r>
              <a:rPr lang="en-GB" dirty="0"/>
              <a:t>PRIVILEGED &amp; CONFIDENTIAL</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t>‹#›</a:t>
            </a:fld>
            <a:endParaRPr lang="en-GB"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10"/>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11"/>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12"/>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13"/>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14"/>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15"/>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16"/>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17"/>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18"/>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19"/>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20"/>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21"/>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22"/>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23"/>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24"/>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grpSp>
    </p:spTree>
    <p:extLst>
      <p:ext uri="{BB962C8B-B14F-4D97-AF65-F5344CB8AC3E}">
        <p14:creationId xmlns:p14="http://schemas.microsoft.com/office/powerpoint/2010/main" val="37622537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ct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ct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ct val="0"/>
        </a:spcBef>
        <a:spcAft>
          <a:spcPts val="600"/>
        </a:spcAft>
        <a:buFont typeface="Arial" panose="020B0604020202020204" pitchFamily="34" charset="0"/>
        <a:buChar char="​"/>
        <a:defRPr sz="1400" kern="1200">
          <a:solidFill>
            <a:srgbClr val="545859"/>
          </a:solidFill>
          <a:latin typeface="+mn-lt"/>
          <a:ea typeface="+mn-ea"/>
          <a:cs typeface="+mn-cs"/>
        </a:defRPr>
      </a:lvl5pPr>
      <a:lvl6pPr marL="0" indent="0" algn="l" defTabSz="914400" rtl="0" eaLnBrk="1" latinLnBrk="0" hangingPunct="1">
        <a:lnSpc>
          <a:spcPct val="100000"/>
        </a:lnSpc>
        <a:spcBef>
          <a:spcPct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ct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ct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ct val="0"/>
        </a:spcBef>
        <a:spcAft>
          <a:spcPct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p15:clr>
            <a:srgbClr val="A4A3A4"/>
          </p15:clr>
        </p15:guide>
        <p15:guide id="4" orient="horz" pos="2522">
          <p15:clr>
            <a:srgbClr val="A4A3A4"/>
          </p15:clr>
        </p15:guide>
        <p15:guide id="5" pos="362">
          <p15:clr>
            <a:srgbClr val="F26B43"/>
          </p15:clr>
        </p15:guide>
        <p15:guide id="6" orient="horz" pos="362">
          <p15:clr>
            <a:srgbClr val="F26B43"/>
          </p15:clr>
        </p15:guide>
        <p15:guide id="7" orient="horz" pos="1088">
          <p15:clr>
            <a:srgbClr val="F26B43"/>
          </p15:clr>
        </p15:guide>
        <p15:guide id="8" pos="775">
          <p15:clr>
            <a:srgbClr val="A4A3A4"/>
          </p15:clr>
        </p15:guide>
        <p15:guide id="9" pos="956">
          <p15:clr>
            <a:srgbClr val="A4A3A4"/>
          </p15:clr>
        </p15:guide>
        <p15:guide id="10" orient="horz" pos="3775">
          <p15:clr>
            <a:srgbClr val="F26B43"/>
          </p15:clr>
        </p15:guide>
        <p15:guide id="11" pos="1370">
          <p15:clr>
            <a:srgbClr val="A4A3A4"/>
          </p15:clr>
        </p15:guide>
        <p15:guide id="12" pos="1551">
          <p15:clr>
            <a:srgbClr val="A4A3A4"/>
          </p15:clr>
        </p15:guide>
        <p15:guide id="13" pos="1965">
          <p15:clr>
            <a:srgbClr val="A4A3A4"/>
          </p15:clr>
        </p15:guide>
        <p15:guide id="14" pos="2146">
          <p15:clr>
            <a:srgbClr val="A4A3A4"/>
          </p15:clr>
        </p15:guide>
        <p15:guide id="15" pos="2560">
          <p15:clr>
            <a:srgbClr val="A4A3A4"/>
          </p15:clr>
        </p15:guide>
        <p15:guide id="16" pos="2741">
          <p15:clr>
            <a:srgbClr val="A4A3A4"/>
          </p15:clr>
        </p15:guide>
        <p15:guide id="17" pos="3154">
          <p15:clr>
            <a:srgbClr val="A4A3A4"/>
          </p15:clr>
        </p15:guide>
        <p15:guide id="18" pos="3336">
          <p15:clr>
            <a:srgbClr val="A4A3A4"/>
          </p15:clr>
        </p15:guide>
        <p15:guide id="19" pos="3749">
          <p15:clr>
            <a:srgbClr val="A4A3A4"/>
          </p15:clr>
        </p15:guide>
        <p15:guide id="20" pos="3931">
          <p15:clr>
            <a:srgbClr val="A4A3A4"/>
          </p15:clr>
        </p15:guide>
        <p15:guide id="21" pos="4344">
          <p15:clr>
            <a:srgbClr val="A4A3A4"/>
          </p15:clr>
        </p15:guide>
        <p15:guide id="22" pos="4525">
          <p15:clr>
            <a:srgbClr val="A4A3A4"/>
          </p15:clr>
        </p15:guide>
        <p15:guide id="23" pos="4939">
          <p15:clr>
            <a:srgbClr val="A4A3A4"/>
          </p15:clr>
        </p15:guide>
        <p15:guide id="24" pos="5120">
          <p15:clr>
            <a:srgbClr val="A4A3A4"/>
          </p15:clr>
        </p15:guide>
        <p15:guide id="25" pos="5534">
          <p15:clr>
            <a:srgbClr val="A4A3A4"/>
          </p15:clr>
        </p15:guide>
        <p15:guide id="26" pos="5715">
          <p15:clr>
            <a:srgbClr val="A4A3A4"/>
          </p15:clr>
        </p15:guide>
        <p15:guide id="27" pos="6128">
          <p15:clr>
            <a:srgbClr val="A4A3A4"/>
          </p15:clr>
        </p15:guide>
        <p15:guide id="28" pos="6310">
          <p15:clr>
            <a:srgbClr val="A4A3A4"/>
          </p15:clr>
        </p15:guide>
        <p15:guide id="29" pos="6723">
          <p15:clr>
            <a:srgbClr val="A4A3A4"/>
          </p15:clr>
        </p15:guide>
        <p15:guide id="30" pos="6905">
          <p15:clr>
            <a:srgbClr val="A4A3A4"/>
          </p15:clr>
        </p15:guide>
        <p15:guide id="31" pos="7317">
          <p15:clr>
            <a:srgbClr val="F26B43"/>
          </p15:clr>
        </p15:guide>
        <p15:guide id="32" orient="horz" pos="3957">
          <p15:clr>
            <a:srgbClr val="F26B43"/>
          </p15:clr>
        </p15:guide>
        <p15:guide id="33" orient="horz" pos="4138">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C1265-42D3-35E1-074F-AD5E37EB969A}"/>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A7E20BBF-C535-5B49-F355-1794B62B4851}"/>
              </a:ext>
            </a:extLst>
          </p:cNvPr>
          <p:cNvSpPr txBox="1"/>
          <p:nvPr/>
        </p:nvSpPr>
        <p:spPr>
          <a:xfrm>
            <a:off x="6865824" y="-64499"/>
            <a:ext cx="4174336"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Per- and Poly-Fluoroalkyl Substances (“PFAS”)</a:t>
            </a:r>
            <a:br>
              <a:rPr lang="en-US" sz="2800" dirty="0"/>
            </a:br>
            <a:endParaRPr lang="en-US" sz="4000" dirty="0"/>
          </a:p>
        </p:txBody>
      </p:sp>
      <p:pic>
        <p:nvPicPr>
          <p:cNvPr id="4" name="Content Placeholder 3">
            <a:extLst>
              <a:ext uri="{FF2B5EF4-FFF2-40B4-BE49-F238E27FC236}">
                <a16:creationId xmlns:a16="http://schemas.microsoft.com/office/drawing/2014/main" id="{218FCDBF-BC0F-F729-5FD4-D90D91E8B727}"/>
              </a:ext>
            </a:extLst>
          </p:cNvPr>
          <p:cNvPicPr>
            <a:picLocks noChangeAspect="1"/>
          </p:cNvPicPr>
          <p:nvPr/>
        </p:nvPicPr>
        <p:blipFill>
          <a:blip r:embed="rId2"/>
          <a:stretch>
            <a:fillRect/>
          </a:stretch>
        </p:blipFill>
        <p:spPr>
          <a:xfrm>
            <a:off x="2213275" y="870250"/>
            <a:ext cx="3112902" cy="1155951"/>
          </a:xfrm>
          <a:prstGeom prst="rect">
            <a:avLst/>
          </a:prstGeom>
        </p:spPr>
      </p:pic>
      <p:sp>
        <p:nvSpPr>
          <p:cNvPr id="6" name="TextBox 5">
            <a:extLst>
              <a:ext uri="{FF2B5EF4-FFF2-40B4-BE49-F238E27FC236}">
                <a16:creationId xmlns:a16="http://schemas.microsoft.com/office/drawing/2014/main" id="{3E600670-2AC5-8AC8-BA19-49BE96D2B989}"/>
              </a:ext>
            </a:extLst>
          </p:cNvPr>
          <p:cNvSpPr txBox="1"/>
          <p:nvPr/>
        </p:nvSpPr>
        <p:spPr>
          <a:xfrm>
            <a:off x="2222652" y="2294431"/>
            <a:ext cx="8817508"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800" dirty="0">
                <a:solidFill>
                  <a:schemeClr val="bg1"/>
                </a:solidFill>
                <a:effectLst/>
                <a:latin typeface="Century Gothic" panose="020B0502020202020204" pitchFamily="34" charset="0"/>
                <a:ea typeface="SimSun" panose="02010600030101010101" pitchFamily="2" charset="-122"/>
                <a:cs typeface="Arial" panose="020B0604020202020204" pitchFamily="34" charset="0"/>
              </a:rPr>
              <a:t>PFAS is the commonly used abbreviation for organic compounds with replacement of most or all hydrogen atoms by fluorine in the aliphatic chain structure. </a:t>
            </a:r>
          </a:p>
          <a:p>
            <a:pPr marL="285750" indent="-285750">
              <a:buFont typeface="Arial" panose="020B0604020202020204" pitchFamily="34" charset="0"/>
              <a:buChar char="•"/>
            </a:pPr>
            <a:r>
              <a:rPr lang="en-US" sz="1800" dirty="0">
                <a:solidFill>
                  <a:schemeClr val="bg1"/>
                </a:solidFill>
                <a:effectLst/>
                <a:latin typeface="Century Gothic" panose="020B0502020202020204" pitchFamily="34" charset="0"/>
                <a:ea typeface="SimSun" panose="02010600030101010101" pitchFamily="2" charset="-122"/>
                <a:cs typeface="Arial" panose="020B0604020202020204" pitchFamily="34" charset="0"/>
              </a:rPr>
              <a:t>PFAS can be traced back to 1938. One of the earliest and most popular uses of PFAS was DuPont’s Teflon and 3M’s Scotchgard. </a:t>
            </a:r>
          </a:p>
          <a:p>
            <a:pPr marL="285750" indent="-285750">
              <a:buFont typeface="Arial" panose="020B0604020202020204" pitchFamily="34" charset="0"/>
              <a:buChar char="•"/>
            </a:pPr>
            <a:r>
              <a:rPr lang="en-US" sz="1800" dirty="0">
                <a:solidFill>
                  <a:schemeClr val="bg1"/>
                </a:solidFill>
                <a:latin typeface="Century Gothic" panose="020B0502020202020204" pitchFamily="34" charset="0"/>
                <a:cs typeface="Arial" panose="020B0604020202020204" pitchFamily="34" charset="0"/>
              </a:rPr>
              <a:t>They are called “forever chemicals” because PFAS are known for their ability to repel oil and water, their stability and resistance to heat and fire, and they are resistant to any methods designed to break apart the atoms within the chemical.</a:t>
            </a:r>
          </a:p>
          <a:p>
            <a:pPr marL="285750" indent="-285750">
              <a:buFont typeface="Arial" panose="020B0604020202020204" pitchFamily="34" charset="0"/>
              <a:buChar char="•"/>
            </a:pPr>
            <a:r>
              <a:rPr lang="en-US" sz="1800" dirty="0">
                <a:solidFill>
                  <a:schemeClr val="bg1"/>
                </a:solidFill>
                <a:latin typeface="Century Gothic" panose="020B0502020202020204" pitchFamily="34" charset="0"/>
                <a:cs typeface="Arial" panose="020B0604020202020204" pitchFamily="34" charset="0"/>
              </a:rPr>
              <a:t>Most Americans, about 97%, have PFAS chemicals in their blood.</a:t>
            </a:r>
          </a:p>
          <a:p>
            <a:pPr marL="285750" indent="-285750">
              <a:buFont typeface="Arial" panose="020B0604020202020204" pitchFamily="34" charset="0"/>
              <a:buChar char="•"/>
            </a:pPr>
            <a:r>
              <a:rPr lang="en-US" sz="1800" dirty="0">
                <a:solidFill>
                  <a:schemeClr val="bg1"/>
                </a:solidFill>
                <a:latin typeface="Century Gothic" panose="020B0502020202020204" pitchFamily="34" charset="0"/>
                <a:cs typeface="Arial" panose="020B0604020202020204" pitchFamily="34" charset="0"/>
              </a:rPr>
              <a:t>Verisk’s analysis, “suggests ground up losses from PFAS litigation could stretch north of $100B, ranging between $120B - $165B, depending on how certain trends evolve.” </a:t>
            </a:r>
          </a:p>
        </p:txBody>
      </p:sp>
    </p:spTree>
    <p:extLst>
      <p:ext uri="{BB962C8B-B14F-4D97-AF65-F5344CB8AC3E}">
        <p14:creationId xmlns:p14="http://schemas.microsoft.com/office/powerpoint/2010/main" val="28156168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F4F4-8F0F-A920-0B16-505CE06BDFEE}"/>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971F2D2D-1F94-E776-2A58-534062CAA003}"/>
              </a:ext>
            </a:extLst>
          </p:cNvPr>
          <p:cNvSpPr txBox="1"/>
          <p:nvPr/>
        </p:nvSpPr>
        <p:spPr>
          <a:xfrm>
            <a:off x="6865824" y="-64499"/>
            <a:ext cx="4174336" cy="278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Per- and Poly-Fluoroalkyl Substances (“PFAS”)</a:t>
            </a:r>
            <a:br>
              <a:rPr lang="en-US" sz="2800" dirty="0"/>
            </a:br>
            <a:endParaRPr lang="en-US" sz="4000" dirty="0"/>
          </a:p>
        </p:txBody>
      </p:sp>
      <p:sp>
        <p:nvSpPr>
          <p:cNvPr id="6" name="TextBox 5">
            <a:extLst>
              <a:ext uri="{FF2B5EF4-FFF2-40B4-BE49-F238E27FC236}">
                <a16:creationId xmlns:a16="http://schemas.microsoft.com/office/drawing/2014/main" id="{E2C12E41-FAF3-6160-7306-78BA2A8B7BF6}"/>
              </a:ext>
            </a:extLst>
          </p:cNvPr>
          <p:cNvSpPr txBox="1"/>
          <p:nvPr/>
        </p:nvSpPr>
        <p:spPr>
          <a:xfrm>
            <a:off x="2176354" y="2248265"/>
            <a:ext cx="9146755"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buFont typeface="Arial" panose="020B0604020202020204" pitchFamily="34" charset="0"/>
              <a:buChar char="•"/>
            </a:pPr>
            <a:r>
              <a:rPr lang="en-US" sz="1600" dirty="0">
                <a:solidFill>
                  <a:schemeClr val="bg1"/>
                </a:solidFill>
                <a:latin typeface="Century Gothic" panose="020B0502020202020204" pitchFamily="34" charset="0"/>
                <a:cs typeface="Arial" panose="020B0604020202020204" pitchFamily="34" charset="0"/>
              </a:rPr>
              <a:t>The first PFAS case was a 2004 class action lawsuit captioned </a:t>
            </a:r>
            <a:r>
              <a:rPr lang="en-US" sz="1600" i="1" dirty="0">
                <a:solidFill>
                  <a:schemeClr val="bg1"/>
                </a:solidFill>
                <a:latin typeface="Century Gothic" panose="020B0502020202020204" pitchFamily="34" charset="0"/>
                <a:cs typeface="Arial" panose="020B0604020202020204" pitchFamily="34" charset="0"/>
              </a:rPr>
              <a:t>Leach et al. v. E.I. du Pont de Nemours &amp; Co</a:t>
            </a:r>
            <a:r>
              <a:rPr lang="en-US" sz="1600" dirty="0">
                <a:solidFill>
                  <a:schemeClr val="bg1"/>
                </a:solidFill>
                <a:latin typeface="Century Gothic" panose="020B0502020202020204" pitchFamily="34" charset="0"/>
                <a:cs typeface="Arial" panose="020B0604020202020204" pitchFamily="34" charset="0"/>
              </a:rPr>
              <a:t>., No. 01-C-698 (Wood County W.Va. Cir. Ct). </a:t>
            </a:r>
          </a:p>
          <a:p>
            <a:pPr marL="342900" indent="-342900" algn="l">
              <a:buFont typeface="Arial" panose="020B0604020202020204" pitchFamily="34" charset="0"/>
              <a:buChar char="•"/>
            </a:pPr>
            <a:r>
              <a:rPr lang="en-US" sz="1600" dirty="0">
                <a:solidFill>
                  <a:schemeClr val="bg1"/>
                </a:solidFill>
                <a:effectLst/>
                <a:latin typeface="Century Gothic" panose="020B0502020202020204" pitchFamily="34" charset="0"/>
                <a:ea typeface="SimSun" panose="02010600030101010101" pitchFamily="2" charset="-122"/>
                <a:cs typeface="Arial" panose="020B0604020202020204" pitchFamily="34" charset="0"/>
              </a:rPr>
              <a:t>An independent scientific panel </a:t>
            </a:r>
            <a:r>
              <a:rPr lang="en-US" sz="1600" dirty="0">
                <a:solidFill>
                  <a:schemeClr val="bg1"/>
                </a:solidFill>
                <a:latin typeface="Century Gothic" panose="020B0502020202020204" pitchFamily="34" charset="0"/>
                <a:cs typeface="Arial" panose="020B0604020202020204" pitchFamily="34" charset="0"/>
              </a:rPr>
              <a:t>found probable links between exposure to PFAS and kidney and testicular cancer, ulcerative colitis, thyroid disease, pregnancy-induced hypertension, and high cholesterol. </a:t>
            </a:r>
            <a:br>
              <a:rPr lang="en-US" sz="1600" dirty="0">
                <a:solidFill>
                  <a:schemeClr val="bg1"/>
                </a:solidFill>
                <a:latin typeface="Century Gothic" panose="020B0502020202020204" pitchFamily="34" charset="0"/>
                <a:cs typeface="Arial" panose="020B0604020202020204" pitchFamily="34" charset="0"/>
              </a:rPr>
            </a:br>
            <a:r>
              <a:rPr lang="en-US" sz="1600" dirty="0">
                <a:solidFill>
                  <a:schemeClr val="bg1"/>
                </a:solidFill>
                <a:latin typeface="Century Gothic" panose="020B0502020202020204" pitchFamily="34" charset="0"/>
                <a:cs typeface="Arial" panose="020B0604020202020204" pitchFamily="34" charset="0"/>
              </a:rPr>
              <a:t>	 (1) $1.6 million compensatory reward for a kidney cancer plaintiff. </a:t>
            </a:r>
          </a:p>
          <a:p>
            <a:pPr marL="519113" lvl="1" indent="-519113"/>
            <a:r>
              <a:rPr lang="en-US" sz="1600" dirty="0">
                <a:solidFill>
                  <a:schemeClr val="bg1"/>
                </a:solidFill>
                <a:latin typeface="Century Gothic" panose="020B0502020202020204" pitchFamily="34" charset="0"/>
                <a:cs typeface="Arial" panose="020B0604020202020204" pitchFamily="34" charset="0"/>
              </a:rPr>
              <a:t>	(2) $5.1 million compensatory and $500,000 punitive award to a testicular cancer plaintiff; and </a:t>
            </a:r>
          </a:p>
          <a:p>
            <a:pPr marL="519113" lvl="1" indent="-519113"/>
            <a:r>
              <a:rPr lang="en-US" sz="1600" dirty="0">
                <a:solidFill>
                  <a:schemeClr val="bg1"/>
                </a:solidFill>
                <a:latin typeface="Century Gothic" panose="020B0502020202020204" pitchFamily="34" charset="0"/>
                <a:cs typeface="Arial" panose="020B0604020202020204" pitchFamily="34" charset="0"/>
              </a:rPr>
              <a:t>	(3) $2.1 million compensatory and $10.5 million punitive award for a testicular cancer plaintiff. </a:t>
            </a:r>
          </a:p>
          <a:p>
            <a:pPr marL="342900" indent="-342900" algn="l">
              <a:buFont typeface="Arial" panose="020B0604020202020204" pitchFamily="34" charset="0"/>
              <a:buChar char="•"/>
            </a:pPr>
            <a:r>
              <a:rPr lang="en-US" sz="1600" dirty="0">
                <a:solidFill>
                  <a:schemeClr val="bg1"/>
                </a:solidFill>
                <a:latin typeface="Century Gothic" panose="020B0502020202020204" pitchFamily="34" charset="0"/>
                <a:cs typeface="Arial" panose="020B0604020202020204" pitchFamily="34" charset="0"/>
              </a:rPr>
              <a:t>DuPont agreed to settle 3,500-plus cases in the class for $670 million.</a:t>
            </a:r>
          </a:p>
          <a:p>
            <a:pPr algn="l"/>
            <a:r>
              <a:rPr lang="en-US" sz="1600" dirty="0">
                <a:solidFill>
                  <a:schemeClr val="bg1"/>
                </a:solidFill>
                <a:effectLst/>
                <a:latin typeface="Century Gothic" panose="020B0502020202020204" pitchFamily="34" charset="0"/>
                <a:ea typeface="SimSun" panose="02010600030101010101" pitchFamily="2" charset="-122"/>
                <a:cs typeface="Arial" panose="020B0604020202020204" pitchFamily="34" charset="0"/>
              </a:rPr>
              <a:t>	 (1) $50 million </a:t>
            </a:r>
            <a:r>
              <a:rPr lang="en-US" sz="1600" dirty="0">
                <a:solidFill>
                  <a:schemeClr val="bg1"/>
                </a:solidFill>
                <a:latin typeface="Century Gothic" panose="020B0502020202020204" pitchFamily="34" charset="0"/>
                <a:cs typeface="Arial" panose="020B0604020202020204" pitchFamily="34" charset="0"/>
              </a:rPr>
              <a:t>compensatory </a:t>
            </a:r>
            <a:r>
              <a:rPr lang="en-US" sz="1600" dirty="0">
                <a:solidFill>
                  <a:schemeClr val="bg1"/>
                </a:solidFill>
                <a:effectLst/>
                <a:latin typeface="Century Gothic" panose="020B0502020202020204" pitchFamily="34" charset="0"/>
                <a:ea typeface="SimSun" panose="02010600030101010101" pitchFamily="2" charset="-122"/>
                <a:cs typeface="Arial" panose="020B0604020202020204" pitchFamily="34" charset="0"/>
              </a:rPr>
              <a:t>award to a testicular cancer plaintiff.</a:t>
            </a:r>
            <a:r>
              <a:rPr lang="en-US" sz="1600" dirty="0">
                <a:solidFill>
                  <a:schemeClr val="bg1"/>
                </a:solidFill>
                <a:latin typeface="Century Gothic" panose="020B0502020202020204" pitchFamily="34" charset="0"/>
                <a:cs typeface="Arial" panose="020B0604020202020204" pitchFamily="34" charset="0"/>
              </a:rPr>
              <a:t> </a:t>
            </a:r>
          </a:p>
          <a:p>
            <a:pPr algn="l"/>
            <a:r>
              <a:rPr lang="en-US" sz="1600" dirty="0">
                <a:solidFill>
                  <a:schemeClr val="bg1"/>
                </a:solidFill>
                <a:latin typeface="Century Gothic" panose="020B0502020202020204" pitchFamily="34" charset="0"/>
                <a:cs typeface="Arial" panose="020B0604020202020204" pitchFamily="34" charset="0"/>
              </a:rPr>
              <a:t>	 (2) $83 million for remaining cases</a:t>
            </a:r>
          </a:p>
          <a:p>
            <a:pPr marL="342900" indent="-342900" algn="l">
              <a:buFont typeface="Arial" panose="020B0604020202020204" pitchFamily="34" charset="0"/>
              <a:buChar char="•"/>
            </a:pPr>
            <a:r>
              <a:rPr lang="en-US" sz="1600" dirty="0">
                <a:solidFill>
                  <a:schemeClr val="bg1"/>
                </a:solidFill>
                <a:effectLst/>
                <a:latin typeface="Century Gothic" panose="020B0502020202020204" pitchFamily="34" charset="0"/>
                <a:ea typeface="SimSun" panose="02010600030101010101" pitchFamily="2" charset="-122"/>
                <a:cs typeface="Arial" panose="020B0604020202020204" pitchFamily="34" charset="0"/>
              </a:rPr>
              <a:t>DuPont also agreed to establish an escrow account funded by $1 billion with a $4 billion aggregate cap for potential future PFAS liabilities.</a:t>
            </a:r>
            <a:endParaRPr lang="en-US" sz="16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5277073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7A86-AA0B-EC01-513E-FC7913271F3B}"/>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4B913E8B-B953-1B63-F2A7-01CEC5452D4F}"/>
              </a:ext>
            </a:extLst>
          </p:cNvPr>
          <p:cNvSpPr txBox="1"/>
          <p:nvPr/>
        </p:nvSpPr>
        <p:spPr>
          <a:xfrm>
            <a:off x="6865824" y="-64499"/>
            <a:ext cx="4174336"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Per- and Poly-Fluoroalkyl Substances (“PFAS”)</a:t>
            </a:r>
            <a:br>
              <a:rPr lang="en-US" sz="2800" dirty="0"/>
            </a:br>
            <a:endParaRPr lang="en-US" sz="4000" dirty="0"/>
          </a:p>
        </p:txBody>
      </p:sp>
      <p:sp>
        <p:nvSpPr>
          <p:cNvPr id="6" name="TextBox 5">
            <a:extLst>
              <a:ext uri="{FF2B5EF4-FFF2-40B4-BE49-F238E27FC236}">
                <a16:creationId xmlns:a16="http://schemas.microsoft.com/office/drawing/2014/main" id="{FAFF7BFA-8006-FE48-63A6-3FCC39EECCAB}"/>
              </a:ext>
            </a:extLst>
          </p:cNvPr>
          <p:cNvSpPr txBox="1"/>
          <p:nvPr/>
        </p:nvSpPr>
        <p:spPr>
          <a:xfrm>
            <a:off x="2222652" y="2294431"/>
            <a:ext cx="914675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buFont typeface="Arial" panose="020B0604020202020204" pitchFamily="34" charset="0"/>
              <a:buChar char="•"/>
            </a:pPr>
            <a:r>
              <a:rPr lang="en-US" dirty="0">
                <a:solidFill>
                  <a:schemeClr val="bg1"/>
                </a:solidFill>
                <a:latin typeface="Century Gothic" panose="020B0502020202020204" pitchFamily="34" charset="0"/>
                <a:cs typeface="Arial" panose="020B0604020202020204" pitchFamily="34" charset="0"/>
              </a:rPr>
              <a:t>Litigation has expanded to include consumer product retailers like L’Oréal, Target, Burger King and Chick-Fil-A. </a:t>
            </a:r>
          </a:p>
          <a:p>
            <a:pPr marL="342900" indent="-342900" algn="l">
              <a:buFont typeface="Arial" panose="020B0604020202020204" pitchFamily="34" charset="0"/>
              <a:buChar char="•"/>
            </a:pPr>
            <a:r>
              <a:rPr lang="en-US" dirty="0">
                <a:solidFill>
                  <a:schemeClr val="bg1"/>
                </a:solidFill>
                <a:latin typeface="Century Gothic" panose="020B0502020202020204" pitchFamily="34" charset="0"/>
                <a:cs typeface="Arial" panose="020B0604020202020204" pitchFamily="34" charset="0"/>
              </a:rPr>
              <a:t>Strict product liability theories allege that consumer product retailers failed to disclose/warn of the presence of PFAS within the products they sell, violation of state consumer protection statutes, false and misleading advertisement, negligent design and manufacture.</a:t>
            </a:r>
          </a:p>
          <a:p>
            <a:pPr marL="342900" indent="-342900" algn="l">
              <a:buFont typeface="Arial" panose="020B0604020202020204" pitchFamily="34" charset="0"/>
              <a:buChar char="•"/>
            </a:pPr>
            <a:r>
              <a:rPr lang="en-US" dirty="0">
                <a:solidFill>
                  <a:schemeClr val="bg1"/>
                </a:solidFill>
                <a:latin typeface="Century Gothic" panose="020B0502020202020204" pitchFamily="34" charset="0"/>
                <a:cs typeface="Arial" panose="020B0604020202020204" pitchFamily="34" charset="0"/>
              </a:rPr>
              <a:t>In the matter of </a:t>
            </a:r>
            <a:r>
              <a:rPr lang="en-US" i="1" dirty="0" err="1">
                <a:solidFill>
                  <a:schemeClr val="bg1"/>
                </a:solidFill>
                <a:latin typeface="Century Gothic" panose="020B0502020202020204" pitchFamily="34" charset="0"/>
                <a:cs typeface="Arial" panose="020B0604020202020204" pitchFamily="34" charset="0"/>
              </a:rPr>
              <a:t>Hoffnagle</a:t>
            </a:r>
            <a:r>
              <a:rPr lang="en-US" i="1" dirty="0">
                <a:solidFill>
                  <a:schemeClr val="bg1"/>
                </a:solidFill>
                <a:latin typeface="Century Gothic" panose="020B0502020202020204" pitchFamily="34" charset="0"/>
                <a:cs typeface="Arial" panose="020B0604020202020204" pitchFamily="34" charset="0"/>
              </a:rPr>
              <a:t> et al. v. Connecticut Water Company</a:t>
            </a:r>
            <a:r>
              <a:rPr lang="en-US" dirty="0">
                <a:solidFill>
                  <a:schemeClr val="bg1"/>
                </a:solidFill>
                <a:latin typeface="Century Gothic" panose="020B0502020202020204" pitchFamily="34" charset="0"/>
                <a:cs typeface="Arial" panose="020B0604020202020204" pitchFamily="34" charset="0"/>
              </a:rPr>
              <a:t>, No. 3:2023-cv-01489 (Ct. Dist. 2023), plaintiffs allege that the municipal water itself, as a product, was defective as it contained elevated levels of PFAS. </a:t>
            </a:r>
          </a:p>
          <a:p>
            <a:pPr marL="342900" indent="-342900" algn="l">
              <a:buFont typeface="Arial" panose="020B0604020202020204" pitchFamily="34" charset="0"/>
              <a:buChar char="•"/>
            </a:pPr>
            <a:r>
              <a:rPr lang="en-US" dirty="0">
                <a:solidFill>
                  <a:schemeClr val="bg1"/>
                </a:solidFill>
                <a:latin typeface="Century Gothic" panose="020B0502020202020204" pitchFamily="34" charset="0"/>
                <a:cs typeface="Arial" panose="020B0604020202020204" pitchFamily="34" charset="0"/>
              </a:rPr>
              <a:t>Largest pending PFAS litigation consists of over 8,400 pending cases that are being litigated on a consolidated docket </a:t>
            </a:r>
            <a:r>
              <a:rPr lang="en-US" dirty="0" err="1">
                <a:solidFill>
                  <a:schemeClr val="bg1"/>
                </a:solidFill>
                <a:latin typeface="Century Gothic" panose="020B0502020202020204" pitchFamily="34" charset="0"/>
                <a:cs typeface="Arial" panose="020B0604020202020204" pitchFamily="34" charset="0"/>
              </a:rPr>
              <a:t>venued</a:t>
            </a:r>
            <a:r>
              <a:rPr lang="en-US" dirty="0">
                <a:solidFill>
                  <a:schemeClr val="bg1"/>
                </a:solidFill>
                <a:latin typeface="Century Gothic" panose="020B0502020202020204" pitchFamily="34" charset="0"/>
                <a:cs typeface="Arial" panose="020B0604020202020204" pitchFamily="34" charset="0"/>
              </a:rPr>
              <a:t> in a South Carolina Federal District Court. The MDL is related to a single product, </a:t>
            </a:r>
            <a:r>
              <a:rPr lang="en-US" dirty="0" err="1">
                <a:solidFill>
                  <a:schemeClr val="bg1"/>
                </a:solidFill>
                <a:latin typeface="Century Gothic" panose="020B0502020202020204" pitchFamily="34" charset="0"/>
                <a:cs typeface="Arial" panose="020B0604020202020204" pitchFamily="34" charset="0"/>
              </a:rPr>
              <a:t>AFFF</a:t>
            </a:r>
            <a:r>
              <a:rPr lang="en-US" dirty="0">
                <a:solidFill>
                  <a:schemeClr val="bg1"/>
                </a:solidFill>
                <a:latin typeface="Century Gothic" panose="020B0502020202020204" pitchFamily="34" charset="0"/>
                <a:cs typeface="Arial" panose="020B0604020202020204" pitchFamily="34" charset="0"/>
              </a:rPr>
              <a:t>, a fire suppressant.</a:t>
            </a:r>
          </a:p>
        </p:txBody>
      </p:sp>
    </p:spTree>
    <p:extLst>
      <p:ext uri="{BB962C8B-B14F-4D97-AF65-F5344CB8AC3E}">
        <p14:creationId xmlns:p14="http://schemas.microsoft.com/office/powerpoint/2010/main" val="28802569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B5782-08A5-D2B9-5C0F-D518D54D183A}"/>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F1C7B4C3-5AC2-9051-1B70-2C0E3AA62E4F}"/>
              </a:ext>
            </a:extLst>
          </p:cNvPr>
          <p:cNvSpPr txBox="1"/>
          <p:nvPr/>
        </p:nvSpPr>
        <p:spPr>
          <a:xfrm>
            <a:off x="6865824" y="-64499"/>
            <a:ext cx="4174336" cy="1893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Regulation</a:t>
            </a:r>
            <a:endParaRPr lang="en-US" sz="4000" dirty="0"/>
          </a:p>
        </p:txBody>
      </p:sp>
      <p:sp>
        <p:nvSpPr>
          <p:cNvPr id="6" name="TextBox 5">
            <a:extLst>
              <a:ext uri="{FF2B5EF4-FFF2-40B4-BE49-F238E27FC236}">
                <a16:creationId xmlns:a16="http://schemas.microsoft.com/office/drawing/2014/main" id="{2542441D-1396-B607-2D31-590EAFCDE830}"/>
              </a:ext>
            </a:extLst>
          </p:cNvPr>
          <p:cNvSpPr txBox="1"/>
          <p:nvPr/>
        </p:nvSpPr>
        <p:spPr>
          <a:xfrm>
            <a:off x="2292446" y="1958765"/>
            <a:ext cx="9146755" cy="37179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April 10, 2024, the EPA finalized the National Primary Drinking Water Regulation. The EPA set a limit for PFAS compounds found in public drinking water of 4 parts per trillion (the equivalent of one drop of water in 5 Olympic-sized swimming pools). </a:t>
            </a:r>
            <a:r>
              <a:rPr lang="en-US" kern="1200" dirty="0">
                <a:solidFill>
                  <a:schemeClr val="bg1"/>
                </a:solidFill>
                <a:latin typeface="Century Gothic" panose="020B0502020202020204" pitchFamily="34" charset="0"/>
                <a:ea typeface="+mn-ea"/>
                <a:cs typeface="+mn-cs"/>
              </a:rPr>
              <a:t> The EPA Press Release on the matter advises:</a:t>
            </a:r>
            <a:endPar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“First-ever national, legally enforceable drinking water standard to protect communities from PFAS”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“Exposure to PFAS has been linked to deadly cancers, impacts to the liver and heart, and immune and developmental damage to infants and children. The rule will reduce PFAS exposure for approximately 100 million people, prevent thousands of deaths, and reduce tens of thousands of  serious illnesses.”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“The science is clear that PFAS chemicals are linked to a wide range of health harms including cancer, damage to cardiovascular and immune systems, poor pregnancy outcomes, and effects on the developing child.” </a:t>
            </a:r>
          </a:p>
        </p:txBody>
      </p:sp>
    </p:spTree>
    <p:extLst>
      <p:ext uri="{BB962C8B-B14F-4D97-AF65-F5344CB8AC3E}">
        <p14:creationId xmlns:p14="http://schemas.microsoft.com/office/powerpoint/2010/main" val="30569501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726F-ECB5-BFBE-394E-8017CAB75C23}"/>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2738D1B6-6B82-3F96-68B4-931E5C0791A9}"/>
              </a:ext>
            </a:extLst>
          </p:cNvPr>
          <p:cNvSpPr txBox="1"/>
          <p:nvPr/>
        </p:nvSpPr>
        <p:spPr>
          <a:xfrm>
            <a:off x="6865824" y="-64499"/>
            <a:ext cx="4174336" cy="1893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Causation</a:t>
            </a:r>
            <a:endParaRPr lang="en-US" sz="4000" dirty="0"/>
          </a:p>
        </p:txBody>
      </p:sp>
      <p:pic>
        <p:nvPicPr>
          <p:cNvPr id="2" name="Content Placeholder 4">
            <a:extLst>
              <a:ext uri="{FF2B5EF4-FFF2-40B4-BE49-F238E27FC236}">
                <a16:creationId xmlns:a16="http://schemas.microsoft.com/office/drawing/2014/main" id="{720214D8-352B-8341-D959-3EB69A5AFB68}"/>
              </a:ext>
            </a:extLst>
          </p:cNvPr>
          <p:cNvPicPr>
            <a:picLocks noChangeAspect="1"/>
          </p:cNvPicPr>
          <p:nvPr/>
        </p:nvPicPr>
        <p:blipFill>
          <a:blip r:embed="rId2"/>
          <a:stretch>
            <a:fillRect/>
          </a:stretch>
        </p:blipFill>
        <p:spPr>
          <a:xfrm>
            <a:off x="2344763" y="1828800"/>
            <a:ext cx="6714701" cy="4117244"/>
          </a:xfrm>
          <a:prstGeom prst="rect">
            <a:avLst/>
          </a:prstGeom>
        </p:spPr>
      </p:pic>
    </p:spTree>
    <p:extLst>
      <p:ext uri="{BB962C8B-B14F-4D97-AF65-F5344CB8AC3E}">
        <p14:creationId xmlns:p14="http://schemas.microsoft.com/office/powerpoint/2010/main" val="16052244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CCD0B-38C0-4B5B-AC82-20490F0EB67E}"/>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0B649A67-C0F0-8D71-8F11-C8ECEFC7372E}"/>
              </a:ext>
            </a:extLst>
          </p:cNvPr>
          <p:cNvSpPr txBox="1"/>
          <p:nvPr/>
        </p:nvSpPr>
        <p:spPr>
          <a:xfrm>
            <a:off x="6865824" y="-64499"/>
            <a:ext cx="4174336" cy="1893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Coverage</a:t>
            </a:r>
            <a:endParaRPr lang="en-US" sz="4000" dirty="0"/>
          </a:p>
        </p:txBody>
      </p:sp>
      <p:sp>
        <p:nvSpPr>
          <p:cNvPr id="6" name="TextBox 5">
            <a:extLst>
              <a:ext uri="{FF2B5EF4-FFF2-40B4-BE49-F238E27FC236}">
                <a16:creationId xmlns:a16="http://schemas.microsoft.com/office/drawing/2014/main" id="{5FC1AA04-E8C0-2304-88DF-63ECCAF4FF59}"/>
              </a:ext>
            </a:extLst>
          </p:cNvPr>
          <p:cNvSpPr txBox="1"/>
          <p:nvPr/>
        </p:nvSpPr>
        <p:spPr>
          <a:xfrm>
            <a:off x="2222652" y="2074511"/>
            <a:ext cx="9146755" cy="32675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“Occurrence” means an accident, including continuous or repeated exposure to substantially the same general harmful conditions.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Arial" panose="020B0604020202020204" pitchFamily="34" charset="0"/>
              </a:rPr>
              <a:t>This insurance does not apply to:</a:t>
            </a:r>
          </a:p>
          <a:p>
            <a:pPr marL="22701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Arial" panose="020B0604020202020204" pitchFamily="34" charset="0"/>
              </a:rPr>
              <a:t>Expected or Intended Injury “Bodily injury” or “property damage” expected or intended from the standpoint of the insured. </a:t>
            </a:r>
          </a:p>
          <a:p>
            <a:pPr marL="0"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We will pay those sums that the insured becomes legally obligated to pay as damages because of “bodily injury” or “property damage” to which this insurance applies. We will have the right and duty to defend the insured against any “suit” seeking those damage.</a:t>
            </a:r>
            <a:endParaRPr kumimoji="0" lang="en-US" b="0" i="0" u="none" strike="noStrike" kern="1200" cap="none" spc="0" normalizeH="0" baseline="0" noProof="0" dirty="0">
              <a:ln>
                <a:noFill/>
              </a:ln>
              <a:solidFill>
                <a:schemeClr val="bg1"/>
              </a:solidFill>
              <a:effectLst/>
              <a:uLnTx/>
              <a:uFillTx/>
              <a:latin typeface="Century Gothic" panose="020B0502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2226664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CD3FD-11D4-364E-F8AC-8E2ECD2CD7C8}"/>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C2651E91-52B6-9A9F-D699-41C0F359CBBD}"/>
              </a:ext>
            </a:extLst>
          </p:cNvPr>
          <p:cNvSpPr txBox="1"/>
          <p:nvPr/>
        </p:nvSpPr>
        <p:spPr>
          <a:xfrm>
            <a:off x="6865824" y="-64499"/>
            <a:ext cx="4174336" cy="1893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Coverage</a:t>
            </a:r>
            <a:endParaRPr lang="en-US" sz="4000" dirty="0"/>
          </a:p>
        </p:txBody>
      </p:sp>
      <p:sp>
        <p:nvSpPr>
          <p:cNvPr id="6" name="TextBox 5">
            <a:extLst>
              <a:ext uri="{FF2B5EF4-FFF2-40B4-BE49-F238E27FC236}">
                <a16:creationId xmlns:a16="http://schemas.microsoft.com/office/drawing/2014/main" id="{DFE05951-DDAD-CBCA-6F05-0EBB13A5E554}"/>
              </a:ext>
            </a:extLst>
          </p:cNvPr>
          <p:cNvSpPr txBox="1"/>
          <p:nvPr/>
        </p:nvSpPr>
        <p:spPr>
          <a:xfrm>
            <a:off x="2222652" y="1877740"/>
            <a:ext cx="9146755" cy="41351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Century Gothic" panose="020B0502020202020204" pitchFamily="34" charset="0"/>
                <a:ea typeface="SimSun" panose="02010600030101010101" pitchFamily="2" charset="-122"/>
                <a:cs typeface="Arial" panose="020B0604020202020204" pitchFamily="34" charset="0"/>
              </a:rPr>
              <a:t>Pollution Exclusion Caselaw </a:t>
            </a:r>
          </a:p>
          <a:p>
            <a:pPr marL="228600" marR="0" lvl="0" indent="-228600" algn="just"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In </a:t>
            </a:r>
            <a:r>
              <a:rPr kumimoji="0" lang="en-US" sz="1500" b="0" i="1" u="none" strike="noStrike" kern="1200" cap="none" spc="0" normalizeH="0" baseline="0" noProof="0" dirty="0" err="1">
                <a:ln>
                  <a:noFill/>
                </a:ln>
                <a:solidFill>
                  <a:schemeClr val="bg1"/>
                </a:solidFill>
                <a:effectLst/>
                <a:uLnTx/>
                <a:uFillTx/>
                <a:latin typeface="Century Gothic" panose="020B0502020202020204" pitchFamily="34" charset="0"/>
                <a:ea typeface="Times New Roman" panose="02020603050405020304" pitchFamily="18" charset="0"/>
                <a:cs typeface="+mn-cs"/>
              </a:rPr>
              <a:t>Tonoga</a:t>
            </a:r>
            <a:r>
              <a:rPr kumimoji="0" lang="en-US" sz="1500" b="0" i="1"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Incorporated v. New Hampshire Insurance Company</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No. 532546, 2022 N.Y. App. Div. LEXIS 105 (App. Div. 3rd </a:t>
            </a:r>
            <a:r>
              <a:rPr kumimoji="0" lang="en-US" sz="1500" b="0" i="0" u="none" strike="noStrike" kern="1200" cap="none" spc="0" normalizeH="0" baseline="0" noProof="0" dirty="0" err="1">
                <a:ln>
                  <a:noFill/>
                </a:ln>
                <a:solidFill>
                  <a:schemeClr val="bg1"/>
                </a:solidFill>
                <a:effectLst/>
                <a:uLnTx/>
                <a:uFillTx/>
                <a:latin typeface="Century Gothic" panose="020B0502020202020204" pitchFamily="34" charset="0"/>
                <a:ea typeface="Times New Roman" panose="02020603050405020304" pitchFamily="18" charset="0"/>
                <a:cs typeface="+mn-cs"/>
              </a:rPr>
              <a:t>Dep’t</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Jan. 6, 2022) the court supported the application of the pollution exclusion in the PFAS context where the claims arose from traditional environmental pollution at a manufacturing facility.</a:t>
            </a:r>
            <a:endPar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SimSun" panose="02010600030101010101" pitchFamily="2" charset="-122"/>
              <a:cs typeface="+mn-cs"/>
            </a:endParaRPr>
          </a:p>
          <a:p>
            <a:pPr marL="228600" marR="0" lvl="0" indent="-228600" algn="just"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In </a:t>
            </a:r>
            <a:r>
              <a:rPr kumimoji="0" lang="en-US" sz="1500" b="0" i="1"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Wolverine Worldwide v. American Insurance Co</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1:19-CV-10, 2021 WL 4841167 (</a:t>
            </a:r>
            <a:r>
              <a:rPr kumimoji="0" lang="en-US" sz="1500" b="0" i="0" u="none" strike="noStrike" kern="1200" cap="none" spc="0" normalizeH="0" baseline="0" noProof="0" dirty="0" err="1">
                <a:ln>
                  <a:noFill/>
                </a:ln>
                <a:solidFill>
                  <a:schemeClr val="bg1"/>
                </a:solidFill>
                <a:effectLst/>
                <a:uLnTx/>
                <a:uFillTx/>
                <a:latin typeface="Century Gothic" panose="020B0502020202020204" pitchFamily="34" charset="0"/>
                <a:ea typeface="Times New Roman" panose="02020603050405020304" pitchFamily="18" charset="0"/>
                <a:cs typeface="+mn-cs"/>
              </a:rPr>
              <a:t>W.D</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Mich. Oct. 18, 2021), the court found that in the PFAS context, the carrier’s denial based upon their pollution exclusion was not appropriate as the sudden and accidental exception (used pre-1986) to the pollution exclusion precluded a denial of coverage. </a:t>
            </a:r>
            <a:endPar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SimSun" panose="02010600030101010101" pitchFamily="2" charset="-122"/>
              <a:cs typeface="+mn-cs"/>
            </a:endParaRPr>
          </a:p>
          <a:p>
            <a:pPr marL="228600" marR="0" lvl="0" indent="-228600" algn="just"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In </a:t>
            </a:r>
            <a:r>
              <a:rPr kumimoji="0" lang="en-US" sz="1500" b="0" i="1"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Colony Insurance v. Buckeye Fire Equipment</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2020 U.S. Dist. LEXIS 194709 (</a:t>
            </a:r>
            <a:r>
              <a:rPr kumimoji="0" lang="en-US" sz="1500" b="0" i="0" u="none" strike="noStrike" kern="1200" cap="none" spc="0" normalizeH="0" baseline="0" noProof="0" dirty="0" err="1">
                <a:ln>
                  <a:noFill/>
                </a:ln>
                <a:solidFill>
                  <a:schemeClr val="bg1"/>
                </a:solidFill>
                <a:effectLst/>
                <a:uLnTx/>
                <a:uFillTx/>
                <a:latin typeface="Century Gothic" panose="020B0502020202020204" pitchFamily="34" charset="0"/>
                <a:ea typeface="Times New Roman" panose="02020603050405020304" pitchFamily="18" charset="0"/>
                <a:cs typeface="+mn-cs"/>
              </a:rPr>
              <a:t>W.D.N.C</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Oct. 20, 2020), the court held that the pollution exclusion applied only to traditional environmental pollution, which did not include bodily injury from direct contact with a pollutant. The Court therefore reasoned that the exclusion did not apply to the underlying claims in the PFAS </a:t>
            </a:r>
            <a:r>
              <a:rPr kumimoji="0" lang="en-US" sz="1500" b="0" i="0" u="none" strike="noStrike" kern="1200" cap="none" spc="0" normalizeH="0" baseline="0" noProof="0" dirty="0" err="1">
                <a:ln>
                  <a:noFill/>
                </a:ln>
                <a:solidFill>
                  <a:schemeClr val="bg1"/>
                </a:solidFill>
                <a:effectLst/>
                <a:uLnTx/>
                <a:uFillTx/>
                <a:latin typeface="Century Gothic" panose="020B0502020202020204" pitchFamily="34" charset="0"/>
                <a:ea typeface="Times New Roman" panose="02020603050405020304" pitchFamily="18" charset="0"/>
                <a:cs typeface="+mn-cs"/>
              </a:rPr>
              <a:t>AFFF</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litigation.</a:t>
            </a:r>
            <a:endPar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820331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E6944-0959-BF52-EC42-0281D5598A6B}"/>
            </a:ext>
          </a:extLst>
        </p:cNvPr>
        <p:cNvGrpSpPr/>
        <p:nvPr/>
      </p:nvGrpSpPr>
      <p:grpSpPr>
        <a:xfrm>
          <a:off x="0" y="0"/>
          <a:ext cx="0" cy="0"/>
          <a:chOff x="0" y="0"/>
          <a:chExt cx="0" cy="0"/>
        </a:xfrm>
      </p:grpSpPr>
      <p:pic>
        <p:nvPicPr>
          <p:cNvPr id="109" name="Picture Placeholder 4" descr="Whales in the sea">
            <a:extLst>
              <a:ext uri="{FF2B5EF4-FFF2-40B4-BE49-F238E27FC236}">
                <a16:creationId xmlns:a16="http://schemas.microsoft.com/office/drawing/2014/main" id="{1BFA14FC-75AC-879B-8461-15DD22D8B404}"/>
              </a:ext>
            </a:extLst>
          </p:cNvPr>
          <p:cNvPicPr>
            <a:picLocks noGrp="1"/>
          </p:cNvPicPr>
          <p:nvPr>
            <p:ph type="pic" idx="21"/>
          </p:nvPr>
        </p:nvPicPr>
        <p:blipFill>
          <a:blip r:embed="rId2" cstate="print">
            <a:extLst>
              <a:ext uri="{28A0092B-C50C-407E-A947-70E740481C1C}">
                <a14:useLocalDpi xmlns:a14="http://schemas.microsoft.com/office/drawing/2010/main" val="0"/>
              </a:ext>
            </a:extLst>
          </a:blip>
          <a:srcRect/>
          <a:stretch/>
        </p:blipFill>
        <p:spPr>
          <a:prstGeom prst="rect">
            <a:avLst/>
          </a:prstGeom>
        </p:spPr>
      </p:pic>
      <p:sp>
        <p:nvSpPr>
          <p:cNvPr id="73" name="Click to edit title">
            <a:extLst>
              <a:ext uri="{FF2B5EF4-FFF2-40B4-BE49-F238E27FC236}">
                <a16:creationId xmlns:a16="http://schemas.microsoft.com/office/drawing/2014/main" id="{660ED0A4-A1B0-4E5E-50D3-986587474854}"/>
              </a:ext>
            </a:extLst>
          </p:cNvPr>
          <p:cNvSpPr txBox="1"/>
          <p:nvPr/>
        </p:nvSpPr>
        <p:spPr>
          <a:xfrm>
            <a:off x="6894700" y="445640"/>
            <a:ext cx="4174336" cy="278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4000" dirty="0"/>
              <a:t>Climate Change Litigation / Legislation</a:t>
            </a:r>
          </a:p>
        </p:txBody>
      </p:sp>
    </p:spTree>
    <p:extLst>
      <p:ext uri="{BB962C8B-B14F-4D97-AF65-F5344CB8AC3E}">
        <p14:creationId xmlns:p14="http://schemas.microsoft.com/office/powerpoint/2010/main" val="5809587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A263-9605-4509-FC7B-D8EE4A76B2B0}"/>
            </a:ext>
          </a:extLst>
        </p:cNvPr>
        <p:cNvGrpSpPr/>
        <p:nvPr/>
      </p:nvGrpSpPr>
      <p:grpSpPr>
        <a:xfrm>
          <a:off x="0" y="0"/>
          <a:ext cx="0" cy="0"/>
          <a:chOff x="0" y="0"/>
          <a:chExt cx="0" cy="0"/>
        </a:xfrm>
      </p:grpSpPr>
      <p:sp>
        <p:nvSpPr>
          <p:cNvPr id="75" name="Rectangle 29">
            <a:extLst>
              <a:ext uri="{FF2B5EF4-FFF2-40B4-BE49-F238E27FC236}">
                <a16:creationId xmlns:a16="http://schemas.microsoft.com/office/drawing/2014/main" id="{5BBCC566-757E-268B-426E-21A62F432F39}"/>
              </a:ext>
            </a:extLst>
          </p:cNvPr>
          <p:cNvSpPr/>
          <p:nvPr/>
        </p:nvSpPr>
        <p:spPr>
          <a:xfrm>
            <a:off x="710354" y="2852884"/>
            <a:ext cx="2090205" cy="3449521"/>
          </a:xfrm>
          <a:prstGeom prst="rect">
            <a:avLst/>
          </a:prstGeom>
          <a:solidFill>
            <a:srgbClr val="EFF0F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26" name="Rectangle 39">
            <a:extLst>
              <a:ext uri="{FF2B5EF4-FFF2-40B4-BE49-F238E27FC236}">
                <a16:creationId xmlns:a16="http://schemas.microsoft.com/office/drawing/2014/main" id="{DEE6881B-8FC2-E93B-5E36-ED344EB53459}"/>
              </a:ext>
            </a:extLst>
          </p:cNvPr>
          <p:cNvSpPr/>
          <p:nvPr/>
        </p:nvSpPr>
        <p:spPr>
          <a:xfrm>
            <a:off x="9627546" y="2859800"/>
            <a:ext cx="2085029" cy="3449521"/>
          </a:xfrm>
          <a:prstGeom prst="rect">
            <a:avLst/>
          </a:prstGeom>
          <a:solidFill>
            <a:srgbClr val="EFF0F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51" name="Off-page Connector 13">
            <a:extLst>
              <a:ext uri="{FF2B5EF4-FFF2-40B4-BE49-F238E27FC236}">
                <a16:creationId xmlns:a16="http://schemas.microsoft.com/office/drawing/2014/main" id="{74BE1B52-E2DD-9764-FE73-E6B0FE45ADDA}"/>
              </a:ext>
            </a:extLst>
          </p:cNvPr>
          <p:cNvSpPr/>
          <p:nvPr/>
        </p:nvSpPr>
        <p:spPr>
          <a:xfrm>
            <a:off x="9627164" y="1295401"/>
            <a:ext cx="2089997" cy="1629543"/>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SwissReSans" pitchFamily="34" charset="0"/>
                <a:ea typeface="+mn-ea"/>
                <a:cs typeface="+mn-cs"/>
              </a:rPr>
              <a:t> </a:t>
            </a: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53" name="Title 3">
            <a:extLst>
              <a:ext uri="{FF2B5EF4-FFF2-40B4-BE49-F238E27FC236}">
                <a16:creationId xmlns:a16="http://schemas.microsoft.com/office/drawing/2014/main" id="{911F4180-983C-DA6C-822C-935D6FAADFAC}"/>
              </a:ext>
            </a:extLst>
          </p:cNvPr>
          <p:cNvSpPr txBox="1">
            <a:spLocks/>
          </p:cNvSpPr>
          <p:nvPr/>
        </p:nvSpPr>
        <p:spPr bwMode="black">
          <a:xfrm>
            <a:off x="9639378" y="2204864"/>
            <a:ext cx="2084492" cy="57601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Insurance issues</a:t>
            </a:r>
          </a:p>
        </p:txBody>
      </p:sp>
      <p:pic>
        <p:nvPicPr>
          <p:cNvPr id="54" name="Graphic 52">
            <a:extLst>
              <a:ext uri="{FF2B5EF4-FFF2-40B4-BE49-F238E27FC236}">
                <a16:creationId xmlns:a16="http://schemas.microsoft.com/office/drawing/2014/main" id="{2DF184CC-9860-AEC5-6E93-AF2B0C73FA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8454" y="1775846"/>
            <a:ext cx="509951" cy="509951"/>
          </a:xfrm>
          <a:prstGeom prst="rect">
            <a:avLst/>
          </a:prstGeom>
        </p:spPr>
      </p:pic>
      <p:sp>
        <p:nvSpPr>
          <p:cNvPr id="55" name="Off-page Connector 5">
            <a:extLst>
              <a:ext uri="{FF2B5EF4-FFF2-40B4-BE49-F238E27FC236}">
                <a16:creationId xmlns:a16="http://schemas.microsoft.com/office/drawing/2014/main" id="{EA065BA6-4C42-FB24-330B-9BA7928F8A21}"/>
              </a:ext>
            </a:extLst>
          </p:cNvPr>
          <p:cNvSpPr/>
          <p:nvPr/>
        </p:nvSpPr>
        <p:spPr>
          <a:xfrm>
            <a:off x="704850" y="1295401"/>
            <a:ext cx="2089997" cy="1629544"/>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56" name="Title 3">
            <a:extLst>
              <a:ext uri="{FF2B5EF4-FFF2-40B4-BE49-F238E27FC236}">
                <a16:creationId xmlns:a16="http://schemas.microsoft.com/office/drawing/2014/main" id="{F8B737AA-567E-7AC5-58EA-0B54A7CB4833}"/>
              </a:ext>
            </a:extLst>
          </p:cNvPr>
          <p:cNvSpPr txBox="1">
            <a:spLocks/>
          </p:cNvSpPr>
          <p:nvPr/>
        </p:nvSpPr>
        <p:spPr bwMode="black">
          <a:xfrm>
            <a:off x="710354" y="2050864"/>
            <a:ext cx="2084492" cy="57601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Litigation Basics</a:t>
            </a:r>
          </a:p>
        </p:txBody>
      </p:sp>
      <p:pic>
        <p:nvPicPr>
          <p:cNvPr id="57" name="Graphic 6">
            <a:extLst>
              <a:ext uri="{FF2B5EF4-FFF2-40B4-BE49-F238E27FC236}">
                <a16:creationId xmlns:a16="http://schemas.microsoft.com/office/drawing/2014/main" id="{89D59BC0-DC38-DDA2-6DAA-EA57C843B0D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96139" y="1612287"/>
            <a:ext cx="507417" cy="507417"/>
          </a:xfrm>
          <a:prstGeom prst="rect">
            <a:avLst/>
          </a:prstGeom>
        </p:spPr>
      </p:pic>
      <p:sp>
        <p:nvSpPr>
          <p:cNvPr id="58" name="Title 3">
            <a:extLst>
              <a:ext uri="{FF2B5EF4-FFF2-40B4-BE49-F238E27FC236}">
                <a16:creationId xmlns:a16="http://schemas.microsoft.com/office/drawing/2014/main" id="{2CC41F53-6D0D-FB9E-4763-6F6427A24B3A}"/>
              </a:ext>
            </a:extLst>
          </p:cNvPr>
          <p:cNvSpPr txBox="1">
            <a:spLocks/>
          </p:cNvSpPr>
          <p:nvPr/>
        </p:nvSpPr>
        <p:spPr bwMode="black">
          <a:xfrm>
            <a:off x="770953" y="2996952"/>
            <a:ext cx="2084492" cy="3260827"/>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100" dirty="0">
                <a:solidFill>
                  <a:srgbClr val="000000"/>
                </a:solidFill>
                <a:latin typeface="Century Gothic" panose="020B0502020202020204" pitchFamily="34" charset="0"/>
              </a:rPr>
              <a:t>Who is being sued?  </a:t>
            </a:r>
          </a:p>
          <a:p>
            <a:pPr marL="171450" indent="-171450">
              <a:buFont typeface="Arial" panose="020B0604020202020204" pitchFamily="34" charset="0"/>
              <a:buChar char="•"/>
            </a:pPr>
            <a:r>
              <a:rPr lang="en-GB" sz="1100" dirty="0">
                <a:solidFill>
                  <a:srgbClr val="000000"/>
                </a:solidFill>
                <a:latin typeface="Century Gothic" panose="020B0502020202020204" pitchFamily="34" charset="0"/>
              </a:rPr>
              <a:t>Large emitters, governments, financial institutions, businesses for climate/greenwashing or failure to protect against climate change impacts (Secondary effects litigation).</a:t>
            </a:r>
          </a:p>
          <a:p>
            <a:endParaRPr lang="en-GB" sz="1100" dirty="0">
              <a:solidFill>
                <a:srgbClr val="000000"/>
              </a:solidFill>
              <a:latin typeface="Century Gothic" panose="020B0502020202020204" pitchFamily="34" charset="0"/>
            </a:endParaRPr>
          </a:p>
          <a:p>
            <a:r>
              <a:rPr lang="en-GB" sz="1100" dirty="0">
                <a:solidFill>
                  <a:srgbClr val="000000"/>
                </a:solidFill>
                <a:latin typeface="Century Gothic" panose="020B0502020202020204" pitchFamily="34" charset="0"/>
              </a:rPr>
              <a:t>Who are the plaintiffs? </a:t>
            </a:r>
          </a:p>
          <a:p>
            <a:pPr marL="171450" indent="-171450">
              <a:buFont typeface="Arial" panose="020B0604020202020204" pitchFamily="34" charset="0"/>
              <a:buChar char="•"/>
            </a:pPr>
            <a:r>
              <a:rPr lang="en-GB" sz="1100" dirty="0">
                <a:solidFill>
                  <a:srgbClr val="000000"/>
                </a:solidFill>
                <a:latin typeface="Century Gothic" panose="020B0502020202020204" pitchFamily="34" charset="0"/>
              </a:rPr>
              <a:t>Government entities</a:t>
            </a:r>
          </a:p>
          <a:p>
            <a:pPr marL="171450" indent="-171450">
              <a:buFont typeface="Arial" panose="020B0604020202020204" pitchFamily="34" charset="0"/>
              <a:buChar char="•"/>
            </a:pPr>
            <a:r>
              <a:rPr lang="en-GB" sz="1100" dirty="0">
                <a:solidFill>
                  <a:srgbClr val="000000"/>
                </a:solidFill>
                <a:latin typeface="Century Gothic" panose="020B0502020202020204" pitchFamily="34" charset="0"/>
              </a:rPr>
              <a:t>Certain Occupations (e.g., miners, fisherman, firefighters)</a:t>
            </a:r>
          </a:p>
          <a:p>
            <a:pPr marL="171450" indent="-171450">
              <a:buFont typeface="Arial" panose="020B0604020202020204" pitchFamily="34" charset="0"/>
              <a:buChar char="•"/>
            </a:pPr>
            <a:r>
              <a:rPr lang="en-GB" sz="1100" dirty="0">
                <a:solidFill>
                  <a:srgbClr val="000000"/>
                </a:solidFill>
                <a:latin typeface="Century Gothic" panose="020B0502020202020204" pitchFamily="34" charset="0"/>
              </a:rPr>
              <a:t>Residents of certain areas (e.g., near waterways, wildfire prone areas).</a:t>
            </a:r>
          </a:p>
          <a:p>
            <a:endParaRPr lang="en-GB" sz="1100" dirty="0">
              <a:solidFill>
                <a:srgbClr val="000000"/>
              </a:solidFill>
              <a:latin typeface="Century Gothic" panose="020B0502020202020204" pitchFamily="34" charset="0"/>
            </a:endParaRPr>
          </a:p>
          <a:p>
            <a:endParaRPr lang="en-GB" sz="1100" dirty="0">
              <a:solidFill>
                <a:srgbClr val="000000"/>
              </a:solidFill>
              <a:latin typeface="Century Gothic" panose="020B0502020202020204" pitchFamily="34" charset="0"/>
            </a:endParaRPr>
          </a:p>
        </p:txBody>
      </p:sp>
      <p:sp>
        <p:nvSpPr>
          <p:cNvPr id="59" name="Rectangle 29">
            <a:extLst>
              <a:ext uri="{FF2B5EF4-FFF2-40B4-BE49-F238E27FC236}">
                <a16:creationId xmlns:a16="http://schemas.microsoft.com/office/drawing/2014/main" id="{8088EF51-A78C-AB08-58AF-EBDA87B57F21}"/>
              </a:ext>
            </a:extLst>
          </p:cNvPr>
          <p:cNvSpPr/>
          <p:nvPr/>
        </p:nvSpPr>
        <p:spPr>
          <a:xfrm>
            <a:off x="2923727" y="2859800"/>
            <a:ext cx="2090205" cy="3449521"/>
          </a:xfrm>
          <a:prstGeom prst="rect">
            <a:avLst/>
          </a:prstGeom>
          <a:solidFill>
            <a:srgbClr val="EFF0F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60" name="Off-page Connector 9">
            <a:extLst>
              <a:ext uri="{FF2B5EF4-FFF2-40B4-BE49-F238E27FC236}">
                <a16:creationId xmlns:a16="http://schemas.microsoft.com/office/drawing/2014/main" id="{E2AFE623-1045-F25E-372A-674878774651}"/>
              </a:ext>
            </a:extLst>
          </p:cNvPr>
          <p:cNvSpPr/>
          <p:nvPr/>
        </p:nvSpPr>
        <p:spPr>
          <a:xfrm>
            <a:off x="2930957" y="1295401"/>
            <a:ext cx="2089997" cy="1629544"/>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61" name="Title 3">
            <a:extLst>
              <a:ext uri="{FF2B5EF4-FFF2-40B4-BE49-F238E27FC236}">
                <a16:creationId xmlns:a16="http://schemas.microsoft.com/office/drawing/2014/main" id="{F91A7B58-5C1C-3B20-81B9-4B3EE1D35925}"/>
              </a:ext>
            </a:extLst>
          </p:cNvPr>
          <p:cNvSpPr txBox="1">
            <a:spLocks/>
          </p:cNvSpPr>
          <p:nvPr/>
        </p:nvSpPr>
        <p:spPr bwMode="black">
          <a:xfrm>
            <a:off x="2936099" y="2070114"/>
            <a:ext cx="2084492" cy="57601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Major Decisions</a:t>
            </a:r>
          </a:p>
        </p:txBody>
      </p:sp>
      <p:pic>
        <p:nvPicPr>
          <p:cNvPr id="62" name="Graphic 48">
            <a:extLst>
              <a:ext uri="{FF2B5EF4-FFF2-40B4-BE49-F238E27FC236}">
                <a16:creationId xmlns:a16="http://schemas.microsoft.com/office/drawing/2014/main" id="{C4E5A5EC-0578-2AB1-5F2C-E15B588A1E5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11515" y="1636880"/>
            <a:ext cx="517786" cy="517786"/>
          </a:xfrm>
          <a:prstGeom prst="rect">
            <a:avLst/>
          </a:prstGeom>
        </p:spPr>
      </p:pic>
      <p:sp>
        <p:nvSpPr>
          <p:cNvPr id="63" name="Title 3">
            <a:extLst>
              <a:ext uri="{FF2B5EF4-FFF2-40B4-BE49-F238E27FC236}">
                <a16:creationId xmlns:a16="http://schemas.microsoft.com/office/drawing/2014/main" id="{38C2C301-4DB1-5CB5-9F28-977D9FD0FA68}"/>
              </a:ext>
            </a:extLst>
          </p:cNvPr>
          <p:cNvSpPr txBox="1">
            <a:spLocks/>
          </p:cNvSpPr>
          <p:nvPr/>
        </p:nvSpPr>
        <p:spPr bwMode="black">
          <a:xfrm>
            <a:off x="2968396" y="3048495"/>
            <a:ext cx="2084492" cy="3260826"/>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rPr>
              <a:t>Against governments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rPr>
              <a:t>Against emitters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rPr>
              <a:t>Against other businesses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rPr>
              <a:t>Pending US cases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rPr>
              <a:t>Pending non-US cases:  </a:t>
            </a:r>
            <a:r>
              <a:rPr kumimoji="0" lang="en-GB" sz="1100" b="0" i="0" u="none" strike="noStrike" kern="1200" cap="none" spc="0" normalizeH="0" baseline="0" noProof="0" dirty="0" err="1">
                <a:ln>
                  <a:noFill/>
                </a:ln>
                <a:solidFill>
                  <a:srgbClr val="000000"/>
                </a:solidFill>
                <a:effectLst/>
                <a:uLnTx/>
                <a:uFillTx/>
                <a:latin typeface="Century Gothic" panose="020B0502020202020204" pitchFamily="34" charset="0"/>
              </a:rPr>
              <a:t>Lliuya</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rPr>
              <a:t>, </a:t>
            </a:r>
            <a:r>
              <a:rPr kumimoji="0" lang="en-GB" sz="1100" b="0" i="0" u="none" strike="noStrike" kern="1200" cap="none" spc="0" normalizeH="0" baseline="0" noProof="0" dirty="0" err="1">
                <a:ln>
                  <a:noFill/>
                </a:ln>
                <a:solidFill>
                  <a:srgbClr val="000000"/>
                </a:solidFill>
                <a:effectLst/>
                <a:uLnTx/>
                <a:uFillTx/>
                <a:latin typeface="Century Gothic" panose="020B0502020202020204" pitchFamily="34" charset="0"/>
              </a:rPr>
              <a:t>Milieudefensie</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rPr>
              <a:t>.</a:t>
            </a:r>
          </a:p>
        </p:txBody>
      </p:sp>
      <p:sp>
        <p:nvSpPr>
          <p:cNvPr id="64" name="Rectangle 36">
            <a:extLst>
              <a:ext uri="{FF2B5EF4-FFF2-40B4-BE49-F238E27FC236}">
                <a16:creationId xmlns:a16="http://schemas.microsoft.com/office/drawing/2014/main" id="{D5038644-B016-4FCC-3152-78E37832D16F}"/>
              </a:ext>
            </a:extLst>
          </p:cNvPr>
          <p:cNvSpPr/>
          <p:nvPr/>
        </p:nvSpPr>
        <p:spPr>
          <a:xfrm>
            <a:off x="5149353" y="2852884"/>
            <a:ext cx="2093186" cy="3456437"/>
          </a:xfrm>
          <a:prstGeom prst="rect">
            <a:avLst/>
          </a:prstGeom>
          <a:solidFill>
            <a:srgbClr val="EFF0F1"/>
          </a:solidFill>
          <a:ln w="9525" cap="flat" cmpd="sng" algn="ctr">
            <a:noFill/>
            <a:prstDash val="solid"/>
          </a:ln>
          <a:effectLst/>
        </p:spPr>
        <p:txBody>
          <a:bodyPr rtlCol="0" anchor="t"/>
          <a:lstStyle/>
          <a:p>
            <a:pPr defTabSz="914400" hangingPunct="1">
              <a:lnSpc>
                <a:spcPct val="90000"/>
              </a:lnSpc>
              <a:spcBef>
                <a:spcPct val="0"/>
              </a:spcBef>
              <a:defRPr/>
            </a:pPr>
            <a:endParaRPr lang="en-GB" sz="1100" kern="1200" dirty="0">
              <a:latin typeface="Century Gothic" panose="020B0502020202020204" pitchFamily="34" charset="0"/>
            </a:endParaRPr>
          </a:p>
          <a:p>
            <a:pPr defTabSz="914400" hangingPunct="1">
              <a:lnSpc>
                <a:spcPct val="90000"/>
              </a:lnSpc>
              <a:spcBef>
                <a:spcPct val="0"/>
              </a:spcBef>
              <a:defRPr/>
            </a:pPr>
            <a:r>
              <a:rPr lang="en-GB" sz="1100" kern="1200" dirty="0">
                <a:latin typeface="Century Gothic" panose="020B0502020202020204" pitchFamily="34" charset="0"/>
              </a:rPr>
              <a:t>Will see more failure to adapt claims and secondary effects litigation.</a:t>
            </a:r>
          </a:p>
          <a:p>
            <a:pPr defTabSz="914400" hangingPunct="1">
              <a:lnSpc>
                <a:spcPct val="90000"/>
              </a:lnSpc>
              <a:spcBef>
                <a:spcPct val="0"/>
              </a:spcBef>
              <a:defRPr/>
            </a:pPr>
            <a:endParaRPr lang="en-GB" sz="1100" kern="1200" dirty="0">
              <a:latin typeface="Century Gothic" panose="020B0502020202020204" pitchFamily="34" charset="0"/>
            </a:endParaRPr>
          </a:p>
          <a:p>
            <a:pPr defTabSz="914400" hangingPunct="1">
              <a:lnSpc>
                <a:spcPct val="90000"/>
              </a:lnSpc>
              <a:spcBef>
                <a:spcPct val="0"/>
              </a:spcBef>
              <a:defRPr/>
            </a:pPr>
            <a:r>
              <a:rPr lang="en-GB" sz="1100" kern="1200" dirty="0">
                <a:latin typeface="Century Gothic" panose="020B0502020202020204" pitchFamily="34" charset="0"/>
              </a:rPr>
              <a:t>Potential stranded asset claims.</a:t>
            </a:r>
          </a:p>
          <a:p>
            <a:pPr defTabSz="914400" hangingPunct="1">
              <a:lnSpc>
                <a:spcPct val="90000"/>
              </a:lnSpc>
              <a:spcBef>
                <a:spcPct val="0"/>
              </a:spcBef>
              <a:defRPr/>
            </a:pPr>
            <a:endParaRPr lang="en-GB" sz="1100" kern="1200" dirty="0">
              <a:latin typeface="Century Gothic" panose="020B0502020202020204" pitchFamily="34" charset="0"/>
            </a:endParaRPr>
          </a:p>
          <a:p>
            <a:pPr defTabSz="914400" hangingPunct="1">
              <a:lnSpc>
                <a:spcPct val="90000"/>
              </a:lnSpc>
              <a:spcBef>
                <a:spcPct val="0"/>
              </a:spcBef>
              <a:defRPr/>
            </a:pPr>
            <a:r>
              <a:rPr lang="en-GB" sz="1100" kern="1200" dirty="0">
                <a:latin typeface="Century Gothic" panose="020B0502020202020204" pitchFamily="34" charset="0"/>
              </a:rPr>
              <a:t>More claims against financial institutions.</a:t>
            </a:r>
          </a:p>
          <a:p>
            <a:pPr defTabSz="914400" hangingPunct="1">
              <a:lnSpc>
                <a:spcPct val="90000"/>
              </a:lnSpc>
              <a:spcBef>
                <a:spcPct val="0"/>
              </a:spcBef>
              <a:defRPr/>
            </a:pPr>
            <a:endParaRPr lang="en-GB" sz="1100" kern="1200" dirty="0">
              <a:latin typeface="Century Gothic" panose="020B0502020202020204" pitchFamily="34" charset="0"/>
            </a:endParaRPr>
          </a:p>
          <a:p>
            <a:pPr defTabSz="914400" hangingPunct="1">
              <a:lnSpc>
                <a:spcPct val="90000"/>
              </a:lnSpc>
              <a:spcBef>
                <a:spcPct val="0"/>
              </a:spcBef>
              <a:defRPr/>
            </a:pPr>
            <a:r>
              <a:rPr lang="en-GB" sz="1100" kern="1200" dirty="0">
                <a:latin typeface="Century Gothic" panose="020B0502020202020204" pitchFamily="34" charset="0"/>
              </a:rPr>
              <a:t>More professional liability claims.</a:t>
            </a:r>
          </a:p>
        </p:txBody>
      </p:sp>
      <p:sp>
        <p:nvSpPr>
          <p:cNvPr id="65" name="Off-page Connector 11">
            <a:extLst>
              <a:ext uri="{FF2B5EF4-FFF2-40B4-BE49-F238E27FC236}">
                <a16:creationId xmlns:a16="http://schemas.microsoft.com/office/drawing/2014/main" id="{DB403D3F-48BB-4122-E88C-74BC168C1AAC}"/>
              </a:ext>
            </a:extLst>
          </p:cNvPr>
          <p:cNvSpPr/>
          <p:nvPr/>
        </p:nvSpPr>
        <p:spPr>
          <a:xfrm>
            <a:off x="5148828" y="1295401"/>
            <a:ext cx="2089997" cy="1629544"/>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66" name="Title 3">
            <a:extLst>
              <a:ext uri="{FF2B5EF4-FFF2-40B4-BE49-F238E27FC236}">
                <a16:creationId xmlns:a16="http://schemas.microsoft.com/office/drawing/2014/main" id="{AD49FD98-5C4F-43B5-52BF-81FD6B5BC1C1}"/>
              </a:ext>
            </a:extLst>
          </p:cNvPr>
          <p:cNvSpPr txBox="1">
            <a:spLocks/>
          </p:cNvSpPr>
          <p:nvPr/>
        </p:nvSpPr>
        <p:spPr bwMode="black">
          <a:xfrm>
            <a:off x="5179904" y="2079739"/>
            <a:ext cx="2084492" cy="57601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Predictions</a:t>
            </a:r>
          </a:p>
        </p:txBody>
      </p:sp>
      <p:pic>
        <p:nvPicPr>
          <p:cNvPr id="67" name="Graphic 49">
            <a:extLst>
              <a:ext uri="{FF2B5EF4-FFF2-40B4-BE49-F238E27FC236}">
                <a16:creationId xmlns:a16="http://schemas.microsoft.com/office/drawing/2014/main" id="{0FF2AC3C-36F9-E923-DCD5-E155182147F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34922" y="1586216"/>
            <a:ext cx="574456" cy="574456"/>
          </a:xfrm>
          <a:prstGeom prst="rect">
            <a:avLst/>
          </a:prstGeom>
        </p:spPr>
      </p:pic>
      <p:sp>
        <p:nvSpPr>
          <p:cNvPr id="68" name="Title 3">
            <a:extLst>
              <a:ext uri="{FF2B5EF4-FFF2-40B4-BE49-F238E27FC236}">
                <a16:creationId xmlns:a16="http://schemas.microsoft.com/office/drawing/2014/main" id="{CD3982C2-D491-B0CE-2908-4D1D5A437EE8}"/>
              </a:ext>
            </a:extLst>
          </p:cNvPr>
          <p:cNvSpPr txBox="1">
            <a:spLocks/>
          </p:cNvSpPr>
          <p:nvPr/>
        </p:nvSpPr>
        <p:spPr bwMode="black">
          <a:xfrm>
            <a:off x="5160702" y="2996952"/>
            <a:ext cx="2084492" cy="237626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US" sz="1200" dirty="0">
              <a:solidFill>
                <a:srgbClr val="000000"/>
              </a:solidFill>
              <a:latin typeface="SwissReSans"/>
            </a:endParaRPr>
          </a:p>
        </p:txBody>
      </p:sp>
      <p:sp>
        <p:nvSpPr>
          <p:cNvPr id="69" name="Rectangle 37">
            <a:extLst>
              <a:ext uri="{FF2B5EF4-FFF2-40B4-BE49-F238E27FC236}">
                <a16:creationId xmlns:a16="http://schemas.microsoft.com/office/drawing/2014/main" id="{53478569-4C3F-0832-1BF5-E00430F67D4D}"/>
              </a:ext>
            </a:extLst>
          </p:cNvPr>
          <p:cNvSpPr/>
          <p:nvPr/>
        </p:nvSpPr>
        <p:spPr>
          <a:xfrm>
            <a:off x="7391400" y="2852884"/>
            <a:ext cx="2085975" cy="3456437"/>
          </a:xfrm>
          <a:prstGeom prst="rect">
            <a:avLst/>
          </a:prstGeom>
          <a:solidFill>
            <a:srgbClr val="EFF0F1"/>
          </a:solid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Federal level/impact of Trump rollbacks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State level: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Climate change disclosure laws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Polluter / emitter pays laws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Private rights of action laws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0" name="Off-page Connector 12">
            <a:extLst>
              <a:ext uri="{FF2B5EF4-FFF2-40B4-BE49-F238E27FC236}">
                <a16:creationId xmlns:a16="http://schemas.microsoft.com/office/drawing/2014/main" id="{304CFC6B-870C-5484-33D4-3C9AC3D38862}"/>
              </a:ext>
            </a:extLst>
          </p:cNvPr>
          <p:cNvSpPr/>
          <p:nvPr/>
        </p:nvSpPr>
        <p:spPr>
          <a:xfrm>
            <a:off x="7391809" y="1295400"/>
            <a:ext cx="2089997" cy="1629543"/>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71" name="Title 3">
            <a:extLst>
              <a:ext uri="{FF2B5EF4-FFF2-40B4-BE49-F238E27FC236}">
                <a16:creationId xmlns:a16="http://schemas.microsoft.com/office/drawing/2014/main" id="{748DA940-7030-25B4-24D5-DE8D87DBEF72}"/>
              </a:ext>
            </a:extLst>
          </p:cNvPr>
          <p:cNvSpPr txBox="1">
            <a:spLocks/>
          </p:cNvSpPr>
          <p:nvPr/>
        </p:nvSpPr>
        <p:spPr bwMode="black">
          <a:xfrm>
            <a:off x="7407251" y="2041239"/>
            <a:ext cx="2084492" cy="692647"/>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Regulation and Legislation</a:t>
            </a:r>
          </a:p>
        </p:txBody>
      </p:sp>
      <p:pic>
        <p:nvPicPr>
          <p:cNvPr id="72" name="Graphic 50">
            <a:extLst>
              <a:ext uri="{FF2B5EF4-FFF2-40B4-BE49-F238E27FC236}">
                <a16:creationId xmlns:a16="http://schemas.microsoft.com/office/drawing/2014/main" id="{B3CB43B2-9605-88C8-56C5-FD7CEC53FA0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45160" y="1662561"/>
            <a:ext cx="408674" cy="408674"/>
          </a:xfrm>
          <a:prstGeom prst="rect">
            <a:avLst/>
          </a:prstGeom>
        </p:spPr>
      </p:pic>
      <p:sp>
        <p:nvSpPr>
          <p:cNvPr id="73" name="Title 3">
            <a:extLst>
              <a:ext uri="{FF2B5EF4-FFF2-40B4-BE49-F238E27FC236}">
                <a16:creationId xmlns:a16="http://schemas.microsoft.com/office/drawing/2014/main" id="{D0165601-3144-7608-5E4C-1E668D1652E2}"/>
              </a:ext>
            </a:extLst>
          </p:cNvPr>
          <p:cNvSpPr txBox="1">
            <a:spLocks/>
          </p:cNvSpPr>
          <p:nvPr/>
        </p:nvSpPr>
        <p:spPr bwMode="black">
          <a:xfrm>
            <a:off x="7399572" y="2996952"/>
            <a:ext cx="2084492" cy="237626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1200" dirty="0">
              <a:solidFill>
                <a:srgbClr val="000000"/>
              </a:solidFill>
              <a:latin typeface="SwissReSans"/>
            </a:endParaRPr>
          </a:p>
        </p:txBody>
      </p:sp>
      <p:sp>
        <p:nvSpPr>
          <p:cNvPr id="74" name="Title 3">
            <a:extLst>
              <a:ext uri="{FF2B5EF4-FFF2-40B4-BE49-F238E27FC236}">
                <a16:creationId xmlns:a16="http://schemas.microsoft.com/office/drawing/2014/main" id="{3E79815B-F256-F3D2-F078-47DC656970C2}"/>
              </a:ext>
            </a:extLst>
          </p:cNvPr>
          <p:cNvSpPr txBox="1">
            <a:spLocks/>
          </p:cNvSpPr>
          <p:nvPr/>
        </p:nvSpPr>
        <p:spPr bwMode="black">
          <a:xfrm>
            <a:off x="9627546" y="2996952"/>
            <a:ext cx="2084492" cy="3260827"/>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100" dirty="0">
                <a:solidFill>
                  <a:srgbClr val="000000"/>
                </a:solidFill>
                <a:latin typeface="Century Gothic" panose="020B0502020202020204" pitchFamily="34" charset="0"/>
              </a:rPr>
              <a:t>CC will impact multiple lines of business.</a:t>
            </a:r>
          </a:p>
          <a:p>
            <a:endParaRPr lang="en-GB" sz="1100" dirty="0">
              <a:solidFill>
                <a:srgbClr val="000000"/>
              </a:solidFill>
              <a:latin typeface="Century Gothic" panose="020B0502020202020204" pitchFamily="34" charset="0"/>
            </a:endParaRPr>
          </a:p>
          <a:p>
            <a:r>
              <a:rPr lang="en-GB" sz="1100" dirty="0">
                <a:solidFill>
                  <a:srgbClr val="000000"/>
                </a:solidFill>
                <a:latin typeface="Century Gothic" panose="020B0502020202020204" pitchFamily="34" charset="0"/>
              </a:rPr>
              <a:t>Both legacy and current policy years are exposed.</a:t>
            </a:r>
          </a:p>
          <a:p>
            <a:endParaRPr lang="en-GB" sz="1100" dirty="0">
              <a:solidFill>
                <a:srgbClr val="000000"/>
              </a:solidFill>
              <a:latin typeface="Century Gothic" panose="020B0502020202020204" pitchFamily="34" charset="0"/>
            </a:endParaRPr>
          </a:p>
          <a:p>
            <a:r>
              <a:rPr lang="en-GB" sz="1100" dirty="0">
                <a:solidFill>
                  <a:srgbClr val="000000"/>
                </a:solidFill>
                <a:latin typeface="Century Gothic" panose="020B0502020202020204" pitchFamily="34" charset="0"/>
              </a:rPr>
              <a:t>Coverage issues include pollution exclusions, trigger, allocation, expected /  intended, number of occurrences.</a:t>
            </a:r>
          </a:p>
          <a:p>
            <a:endParaRPr lang="en-GB" sz="1100" dirty="0">
              <a:solidFill>
                <a:srgbClr val="000000"/>
              </a:solidFill>
              <a:latin typeface="Century Gothic" panose="020B0502020202020204" pitchFamily="34" charset="0"/>
            </a:endParaRPr>
          </a:p>
          <a:p>
            <a:r>
              <a:rPr lang="en-GB" sz="1100" dirty="0">
                <a:solidFill>
                  <a:srgbClr val="000000"/>
                </a:solidFill>
                <a:latin typeface="Century Gothic" panose="020B0502020202020204" pitchFamily="34" charset="0"/>
              </a:rPr>
              <a:t>U/W options – avoid certain types of risks, try to exclude, cover with conditions, </a:t>
            </a:r>
            <a:r>
              <a:rPr lang="en-GB" sz="1100" dirty="0" err="1">
                <a:solidFill>
                  <a:srgbClr val="000000"/>
                </a:solidFill>
                <a:latin typeface="Century Gothic" panose="020B0502020202020204" pitchFamily="34" charset="0"/>
              </a:rPr>
              <a:t>sublimits</a:t>
            </a:r>
            <a:r>
              <a:rPr lang="en-GB" sz="1100" dirty="0">
                <a:solidFill>
                  <a:srgbClr val="000000"/>
                </a:solidFill>
                <a:latin typeface="Century Gothic" panose="020B0502020202020204" pitchFamily="34" charset="0"/>
              </a:rPr>
              <a:t>, among other options.</a:t>
            </a:r>
          </a:p>
          <a:p>
            <a:endParaRPr lang="en-GB" sz="1100" dirty="0">
              <a:solidFill>
                <a:srgbClr val="000000"/>
              </a:solidFill>
              <a:latin typeface="Century Gothic" panose="020B0502020202020204" pitchFamily="34" charset="0"/>
            </a:endParaRPr>
          </a:p>
          <a:p>
            <a:endParaRPr lang="en-GB" sz="1100" dirty="0">
              <a:solidFill>
                <a:srgbClr val="000000"/>
              </a:solidFill>
              <a:latin typeface="Century Gothic" panose="020B0502020202020204" pitchFamily="34" charset="0"/>
            </a:endParaRPr>
          </a:p>
          <a:p>
            <a:endParaRPr lang="en-GB" sz="11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6228235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C487B-6FEE-F70F-7F17-61152707EA5F}"/>
            </a:ext>
          </a:extLst>
        </p:cNvPr>
        <p:cNvGrpSpPr/>
        <p:nvPr/>
      </p:nvGrpSpPr>
      <p:grpSpPr>
        <a:xfrm>
          <a:off x="0" y="0"/>
          <a:ext cx="0" cy="0"/>
          <a:chOff x="0" y="0"/>
          <a:chExt cx="0" cy="0"/>
        </a:xfrm>
      </p:grpSpPr>
      <p:pic>
        <p:nvPicPr>
          <p:cNvPr id="109" name="Picture Placeholder 4">
            <a:extLst>
              <a:ext uri="{FF2B5EF4-FFF2-40B4-BE49-F238E27FC236}">
                <a16:creationId xmlns:a16="http://schemas.microsoft.com/office/drawing/2014/main" id="{FEA635B2-34D2-3D6F-8FD0-8A68C8186DA9}"/>
              </a:ext>
            </a:extLst>
          </p:cNvPr>
          <p:cNvPicPr>
            <a:picLocks noGrp="1"/>
          </p:cNvPicPr>
          <p:nvPr>
            <p:ph type="pic" idx="21"/>
          </p:nvPr>
        </p:nvPicPr>
        <p:blipFill>
          <a:blip r:embed="rId2">
            <a:extLst>
              <a:ext uri="{28A0092B-C50C-407E-A947-70E740481C1C}">
                <a14:useLocalDpi xmlns:a14="http://schemas.microsoft.com/office/drawing/2010/main" val="0"/>
              </a:ext>
            </a:extLst>
          </a:blip>
          <a:srcRect/>
          <a:stretch/>
        </p:blipFill>
        <p:spPr>
          <a:prstGeom prst="rect">
            <a:avLst/>
          </a:prstGeom>
        </p:spPr>
      </p:pic>
      <p:sp>
        <p:nvSpPr>
          <p:cNvPr id="73" name="Click to edit title">
            <a:extLst>
              <a:ext uri="{FF2B5EF4-FFF2-40B4-BE49-F238E27FC236}">
                <a16:creationId xmlns:a16="http://schemas.microsoft.com/office/drawing/2014/main" id="{589DC2E2-3B12-4683-BA2B-39E23B2E70D4}"/>
              </a:ext>
            </a:extLst>
          </p:cNvPr>
          <p:cNvSpPr txBox="1"/>
          <p:nvPr/>
        </p:nvSpPr>
        <p:spPr>
          <a:xfrm>
            <a:off x="6794704" y="463821"/>
            <a:ext cx="4174336"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4000" dirty="0"/>
              <a:t>Psychedelics / Psychoactive Substances</a:t>
            </a:r>
          </a:p>
        </p:txBody>
      </p:sp>
    </p:spTree>
    <p:extLst>
      <p:ext uri="{BB962C8B-B14F-4D97-AF65-F5344CB8AC3E}">
        <p14:creationId xmlns:p14="http://schemas.microsoft.com/office/powerpoint/2010/main" val="13793919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lick to edit title"/>
          <p:cNvSpPr txBox="1">
            <a:spLocks noGrp="1"/>
          </p:cNvSpPr>
          <p:nvPr>
            <p:ph type="title"/>
          </p:nvPr>
        </p:nvSpPr>
        <p:spPr>
          <a:prstGeom prst="rect">
            <a:avLst/>
          </a:prstGeom>
        </p:spPr>
        <p:txBody>
          <a:bodyPr/>
          <a:lstStyle/>
          <a:p>
            <a:r>
              <a:rPr lang="en-US" dirty="0"/>
              <a:t>Emerging Risks</a:t>
            </a:r>
            <a:endParaRPr dirty="0"/>
          </a:p>
        </p:txBody>
      </p:sp>
      <p:sp>
        <p:nvSpPr>
          <p:cNvPr id="105" name="Click to edit subtitle"/>
          <p:cNvSpPr txBox="1">
            <a:spLocks noGrp="1"/>
          </p:cNvSpPr>
          <p:nvPr>
            <p:ph type="body" sz="quarter" idx="1"/>
          </p:nvPr>
        </p:nvSpPr>
        <p:spPr>
          <a:prstGeom prst="rect">
            <a:avLst/>
          </a:prstGeom>
        </p:spPr>
        <p:txBody>
          <a:bodyPr/>
          <a:lstStyle/>
          <a:p>
            <a:endParaRPr dirty="0"/>
          </a:p>
        </p:txBody>
      </p:sp>
      <p:sp>
        <p:nvSpPr>
          <p:cNvPr id="106" name="Text Placeholder 12"/>
          <p:cNvSpPr>
            <a:spLocks noGrp="1"/>
          </p:cNvSpPr>
          <p:nvPr>
            <p:ph type="body" idx="21"/>
          </p:nvPr>
        </p:nvSpPr>
        <p:spPr>
          <a:xfrm>
            <a:off x="982047" y="4235050"/>
            <a:ext cx="4899596" cy="1673038"/>
          </a:xfrm>
          <a:prstGeom prst="rect">
            <a:avLst/>
          </a:prstGeom>
        </p:spPr>
        <p:txBody>
          <a:bodyPr>
            <a:normAutofit fontScale="85000" lnSpcReduction="20000"/>
          </a:bodyPr>
          <a:lstStyle/>
          <a:p>
            <a:r>
              <a:rPr lang="en-US" sz="2200" dirty="0"/>
              <a:t>May 1, 2025</a:t>
            </a:r>
            <a:br>
              <a:rPr lang="en-US" sz="2200" dirty="0"/>
            </a:br>
            <a:endParaRPr lang="en-US" sz="2200" dirty="0"/>
          </a:p>
          <a:p>
            <a:r>
              <a:rPr lang="en-US" sz="2200" b="1" dirty="0"/>
              <a:t>Frank </a:t>
            </a:r>
            <a:r>
              <a:rPr lang="en-US" sz="2200" b="1" dirty="0" err="1"/>
              <a:t>DeMento</a:t>
            </a:r>
            <a:r>
              <a:rPr lang="en-US" sz="2200" b="1" dirty="0"/>
              <a:t> | </a:t>
            </a:r>
            <a:r>
              <a:rPr lang="en-US" sz="2200" dirty="0"/>
              <a:t>Transatlantic Re</a:t>
            </a:r>
          </a:p>
          <a:p>
            <a:r>
              <a:rPr lang="en-US" sz="2200" b="1" dirty="0"/>
              <a:t>Jim Dolan </a:t>
            </a:r>
            <a:r>
              <a:rPr lang="en-US" sz="2200" dirty="0"/>
              <a:t>| </a:t>
            </a:r>
            <a:r>
              <a:rPr lang="en-US" sz="2200" dirty="0" err="1"/>
              <a:t>Enstar</a:t>
            </a:r>
            <a:endParaRPr lang="en-US" sz="2200" dirty="0"/>
          </a:p>
          <a:p>
            <a:r>
              <a:rPr lang="en-US" sz="2200" b="1" dirty="0"/>
              <a:t>Lisa Simon </a:t>
            </a:r>
            <a:r>
              <a:rPr lang="en-US" sz="2200" dirty="0"/>
              <a:t>| Swiss Re</a:t>
            </a:r>
          </a:p>
          <a:p>
            <a:r>
              <a:rPr lang="en-US" sz="2200" b="1" dirty="0"/>
              <a:t>Jack Vales </a:t>
            </a:r>
            <a:r>
              <a:rPr lang="en-US" sz="2200" dirty="0"/>
              <a:t>| Dentons US LLP</a:t>
            </a:r>
            <a:br>
              <a:rPr lang="en-US" dirty="0"/>
            </a:br>
            <a:endParaRPr lang="en-US" dirty="0"/>
          </a:p>
          <a:p>
            <a:endParaRPr lang="en-US" dirty="0"/>
          </a:p>
        </p:txBody>
      </p:sp>
      <p:pic>
        <p:nvPicPr>
          <p:cNvPr id="107" name="Picture Placeholder 4"/>
          <p:cNvPicPr>
            <a:picLocks noGrp="1" noChangeAspect="1"/>
          </p:cNvPicPr>
          <p:nvPr>
            <p:ph type="pic" idx="22"/>
          </p:nvPr>
        </p:nvPicPr>
        <p:blipFill>
          <a:blip r:embed="rId2">
            <a:extLst>
              <a:ext uri="{28A0092B-C50C-407E-A947-70E740481C1C}">
                <a14:useLocalDpi xmlns:a14="http://schemas.microsoft.com/office/drawing/2010/main" val="0"/>
              </a:ext>
            </a:extLst>
          </a:blip>
          <a:srcRect/>
          <a:stretch/>
        </p:blipFill>
        <p:spPr>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36">
            <a:extLst>
              <a:ext uri="{FF2B5EF4-FFF2-40B4-BE49-F238E27FC236}">
                <a16:creationId xmlns:a16="http://schemas.microsoft.com/office/drawing/2014/main" id="{50726D4F-6619-9C36-4029-679146BF1668}"/>
              </a:ext>
            </a:extLst>
          </p:cNvPr>
          <p:cNvSpPr/>
          <p:nvPr/>
        </p:nvSpPr>
        <p:spPr>
          <a:xfrm>
            <a:off x="708008" y="3117173"/>
            <a:ext cx="2093186" cy="3192148"/>
          </a:xfrm>
          <a:prstGeom prst="rect">
            <a:avLst/>
          </a:prstGeom>
          <a:solidFill>
            <a:srgbClr val="EFF0F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27" name="Rectangle 39">
            <a:extLst>
              <a:ext uri="{FF2B5EF4-FFF2-40B4-BE49-F238E27FC236}">
                <a16:creationId xmlns:a16="http://schemas.microsoft.com/office/drawing/2014/main" id="{8C610D30-85D0-936F-479C-875BF57C8C7B}"/>
              </a:ext>
            </a:extLst>
          </p:cNvPr>
          <p:cNvSpPr/>
          <p:nvPr/>
        </p:nvSpPr>
        <p:spPr>
          <a:xfrm>
            <a:off x="9627546" y="3131992"/>
            <a:ext cx="2085029" cy="3125787"/>
          </a:xfrm>
          <a:prstGeom prst="rect">
            <a:avLst/>
          </a:prstGeom>
          <a:solidFill>
            <a:srgbClr val="EFF0F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28" name="Off-page Connector 13">
            <a:extLst>
              <a:ext uri="{FF2B5EF4-FFF2-40B4-BE49-F238E27FC236}">
                <a16:creationId xmlns:a16="http://schemas.microsoft.com/office/drawing/2014/main" id="{9C8C0B53-0424-DA5A-5B20-C6CB74E7921F}"/>
              </a:ext>
            </a:extLst>
          </p:cNvPr>
          <p:cNvSpPr/>
          <p:nvPr/>
        </p:nvSpPr>
        <p:spPr>
          <a:xfrm>
            <a:off x="9627164" y="1295400"/>
            <a:ext cx="2089997" cy="1836591"/>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SwissReSans" pitchFamily="34" charset="0"/>
                <a:ea typeface="+mn-ea"/>
                <a:cs typeface="+mn-cs"/>
              </a:rPr>
              <a:t> </a:t>
            </a: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29" name="Title 3">
            <a:extLst>
              <a:ext uri="{FF2B5EF4-FFF2-40B4-BE49-F238E27FC236}">
                <a16:creationId xmlns:a16="http://schemas.microsoft.com/office/drawing/2014/main" id="{A8603C85-6BA2-B0CB-754A-EFC89D2B283B}"/>
              </a:ext>
            </a:extLst>
          </p:cNvPr>
          <p:cNvSpPr txBox="1">
            <a:spLocks/>
          </p:cNvSpPr>
          <p:nvPr/>
        </p:nvSpPr>
        <p:spPr bwMode="black">
          <a:xfrm>
            <a:off x="9639378" y="2204864"/>
            <a:ext cx="2084492" cy="91933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Insurance Issues</a:t>
            </a:r>
          </a:p>
        </p:txBody>
      </p:sp>
      <p:pic>
        <p:nvPicPr>
          <p:cNvPr id="30" name="Graphic 52">
            <a:extLst>
              <a:ext uri="{FF2B5EF4-FFF2-40B4-BE49-F238E27FC236}">
                <a16:creationId xmlns:a16="http://schemas.microsoft.com/office/drawing/2014/main" id="{A2C47014-F016-E094-95DA-7301FB5E70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8454" y="1295402"/>
            <a:ext cx="509951" cy="990396"/>
          </a:xfrm>
          <a:prstGeom prst="rect">
            <a:avLst/>
          </a:prstGeom>
        </p:spPr>
      </p:pic>
      <p:sp>
        <p:nvSpPr>
          <p:cNvPr id="31" name="Off-page Connector 5">
            <a:extLst>
              <a:ext uri="{FF2B5EF4-FFF2-40B4-BE49-F238E27FC236}">
                <a16:creationId xmlns:a16="http://schemas.microsoft.com/office/drawing/2014/main" id="{A3AF0C23-0F9F-43D4-05EC-E7F420495559}"/>
              </a:ext>
            </a:extLst>
          </p:cNvPr>
          <p:cNvSpPr/>
          <p:nvPr/>
        </p:nvSpPr>
        <p:spPr>
          <a:xfrm>
            <a:off x="704850" y="1295400"/>
            <a:ext cx="2089997" cy="1828799"/>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32" name="Title 3">
            <a:extLst>
              <a:ext uri="{FF2B5EF4-FFF2-40B4-BE49-F238E27FC236}">
                <a16:creationId xmlns:a16="http://schemas.microsoft.com/office/drawing/2014/main" id="{331AEC7C-D78E-C4B9-B1F7-95F423F6871F}"/>
              </a:ext>
            </a:extLst>
          </p:cNvPr>
          <p:cNvSpPr txBox="1">
            <a:spLocks/>
          </p:cNvSpPr>
          <p:nvPr/>
        </p:nvSpPr>
        <p:spPr bwMode="black">
          <a:xfrm>
            <a:off x="710354" y="2204864"/>
            <a:ext cx="2084492" cy="792088"/>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What are they and why are they a concern</a:t>
            </a:r>
          </a:p>
        </p:txBody>
      </p:sp>
      <p:pic>
        <p:nvPicPr>
          <p:cNvPr id="33" name="Graphic 6">
            <a:extLst>
              <a:ext uri="{FF2B5EF4-FFF2-40B4-BE49-F238E27FC236}">
                <a16:creationId xmlns:a16="http://schemas.microsoft.com/office/drawing/2014/main" id="{0F0F3189-2B10-C981-553F-CF147B748BC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96139" y="1384799"/>
            <a:ext cx="507417" cy="888906"/>
          </a:xfrm>
          <a:prstGeom prst="rect">
            <a:avLst/>
          </a:prstGeom>
        </p:spPr>
      </p:pic>
      <p:sp>
        <p:nvSpPr>
          <p:cNvPr id="34" name="Title 3">
            <a:extLst>
              <a:ext uri="{FF2B5EF4-FFF2-40B4-BE49-F238E27FC236}">
                <a16:creationId xmlns:a16="http://schemas.microsoft.com/office/drawing/2014/main" id="{6A9E5187-9FED-8140-3FCA-7E8C6954B8F0}"/>
              </a:ext>
            </a:extLst>
          </p:cNvPr>
          <p:cNvSpPr txBox="1">
            <a:spLocks/>
          </p:cNvSpPr>
          <p:nvPr/>
        </p:nvSpPr>
        <p:spPr bwMode="black">
          <a:xfrm>
            <a:off x="770953" y="2996952"/>
            <a:ext cx="2084492" cy="3260827"/>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1200" dirty="0">
              <a:solidFill>
                <a:srgbClr val="000000"/>
              </a:solidFill>
              <a:latin typeface="Century Gothic" panose="020B0502020202020204" pitchFamily="34" charset="0"/>
            </a:endParaRPr>
          </a:p>
          <a:p>
            <a:r>
              <a:rPr lang="en-GB" sz="1200" dirty="0">
                <a:solidFill>
                  <a:srgbClr val="000000"/>
                </a:solidFill>
                <a:latin typeface="Century Gothic" panose="020B0502020202020204" pitchFamily="34" charset="0"/>
              </a:rPr>
              <a:t>Substances that affect the brain or lead to altered states of consciousness. Examples include kratom, ketamine, psilocybin, MDMA.</a:t>
            </a:r>
          </a:p>
          <a:p>
            <a:endParaRPr lang="en-GB" sz="1200" dirty="0">
              <a:solidFill>
                <a:srgbClr val="000000"/>
              </a:solidFill>
              <a:latin typeface="Century Gothic" panose="020B0502020202020204" pitchFamily="34" charset="0"/>
            </a:endParaRPr>
          </a:p>
          <a:p>
            <a:r>
              <a:rPr lang="en-GB" sz="1200" dirty="0">
                <a:solidFill>
                  <a:srgbClr val="000000"/>
                </a:solidFill>
                <a:latin typeface="Century Gothic" panose="020B0502020202020204" pitchFamily="34" charset="0"/>
              </a:rPr>
              <a:t>Increasingly being used due to easy availability, evidence of potential health benefits, less stigma, social media.</a:t>
            </a:r>
          </a:p>
          <a:p>
            <a:endParaRPr lang="en-GB" sz="1200" dirty="0">
              <a:solidFill>
                <a:srgbClr val="000000"/>
              </a:solidFill>
              <a:latin typeface="Century Gothic" panose="020B0502020202020204" pitchFamily="34" charset="0"/>
            </a:endParaRPr>
          </a:p>
          <a:p>
            <a:r>
              <a:rPr lang="en-GB" sz="1200" dirty="0">
                <a:solidFill>
                  <a:srgbClr val="000000"/>
                </a:solidFill>
                <a:latin typeface="Century Gothic" panose="020B0502020202020204" pitchFamily="34" charset="0"/>
              </a:rPr>
              <a:t>Can overdose or injure others due to use.</a:t>
            </a:r>
          </a:p>
          <a:p>
            <a:endParaRPr lang="en-GB" sz="1200" dirty="0">
              <a:solidFill>
                <a:srgbClr val="000000"/>
              </a:solidFill>
              <a:latin typeface="Century Gothic" panose="020B0502020202020204" pitchFamily="34" charset="0"/>
            </a:endParaRPr>
          </a:p>
        </p:txBody>
      </p:sp>
      <p:sp>
        <p:nvSpPr>
          <p:cNvPr id="35" name="Rectangle 29">
            <a:extLst>
              <a:ext uri="{FF2B5EF4-FFF2-40B4-BE49-F238E27FC236}">
                <a16:creationId xmlns:a16="http://schemas.microsoft.com/office/drawing/2014/main" id="{794043A1-566F-50DD-C5BA-0294DCC247E0}"/>
              </a:ext>
            </a:extLst>
          </p:cNvPr>
          <p:cNvSpPr/>
          <p:nvPr/>
        </p:nvSpPr>
        <p:spPr>
          <a:xfrm>
            <a:off x="2930023" y="3124197"/>
            <a:ext cx="2090205" cy="3185124"/>
          </a:xfrm>
          <a:prstGeom prst="rect">
            <a:avLst/>
          </a:prstGeom>
          <a:solidFill>
            <a:srgbClr val="EFF0F1"/>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Treat depression, pain, anxiety, PTSD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Feelings of euphoria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Emotional / spiritual breakthroughs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Long term effects not known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Can cause anxiety, hallucinations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Short term physical  effects / risks of overdosing</a:t>
            </a:r>
          </a:p>
        </p:txBody>
      </p:sp>
      <p:sp>
        <p:nvSpPr>
          <p:cNvPr id="36" name="Off-page Connector 9">
            <a:extLst>
              <a:ext uri="{FF2B5EF4-FFF2-40B4-BE49-F238E27FC236}">
                <a16:creationId xmlns:a16="http://schemas.microsoft.com/office/drawing/2014/main" id="{5D7EEE26-AD71-EBB1-F42A-45EC11AF3ADF}"/>
              </a:ext>
            </a:extLst>
          </p:cNvPr>
          <p:cNvSpPr/>
          <p:nvPr/>
        </p:nvSpPr>
        <p:spPr>
          <a:xfrm>
            <a:off x="2930957" y="1295401"/>
            <a:ext cx="2089997" cy="1836590"/>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37" name="Title 3">
            <a:extLst>
              <a:ext uri="{FF2B5EF4-FFF2-40B4-BE49-F238E27FC236}">
                <a16:creationId xmlns:a16="http://schemas.microsoft.com/office/drawing/2014/main" id="{E72B3687-A508-2A89-5FB0-B7824E5572B9}"/>
              </a:ext>
            </a:extLst>
          </p:cNvPr>
          <p:cNvSpPr txBox="1">
            <a:spLocks/>
          </p:cNvSpPr>
          <p:nvPr/>
        </p:nvSpPr>
        <p:spPr bwMode="black">
          <a:xfrm>
            <a:off x="2936099" y="2204864"/>
            <a:ext cx="2084492" cy="792088"/>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Benefits / Risks</a:t>
            </a:r>
          </a:p>
        </p:txBody>
      </p:sp>
      <p:pic>
        <p:nvPicPr>
          <p:cNvPr id="38" name="Graphic 48">
            <a:extLst>
              <a:ext uri="{FF2B5EF4-FFF2-40B4-BE49-F238E27FC236}">
                <a16:creationId xmlns:a16="http://schemas.microsoft.com/office/drawing/2014/main" id="{C0EB25A6-2146-CFE7-43D1-EB5A7749DD4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11515" y="1771630"/>
            <a:ext cx="517786" cy="517786"/>
          </a:xfrm>
          <a:prstGeom prst="rect">
            <a:avLst/>
          </a:prstGeom>
        </p:spPr>
      </p:pic>
      <p:sp>
        <p:nvSpPr>
          <p:cNvPr id="39" name="Title 3">
            <a:extLst>
              <a:ext uri="{FF2B5EF4-FFF2-40B4-BE49-F238E27FC236}">
                <a16:creationId xmlns:a16="http://schemas.microsoft.com/office/drawing/2014/main" id="{5278CBB1-04BA-F152-0286-2AF56CA8B820}"/>
              </a:ext>
            </a:extLst>
          </p:cNvPr>
          <p:cNvSpPr txBox="1">
            <a:spLocks/>
          </p:cNvSpPr>
          <p:nvPr/>
        </p:nvSpPr>
        <p:spPr bwMode="black">
          <a:xfrm>
            <a:off x="2968396" y="2996953"/>
            <a:ext cx="2084492" cy="3312368"/>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200" dirty="0">
                <a:solidFill>
                  <a:srgbClr val="000000"/>
                </a:solidFill>
                <a:latin typeface="SwissReSans"/>
              </a:rPr>
              <a:t>.</a:t>
            </a:r>
          </a:p>
        </p:txBody>
      </p:sp>
      <p:sp>
        <p:nvSpPr>
          <p:cNvPr id="40" name="Rectangle 36">
            <a:extLst>
              <a:ext uri="{FF2B5EF4-FFF2-40B4-BE49-F238E27FC236}">
                <a16:creationId xmlns:a16="http://schemas.microsoft.com/office/drawing/2014/main" id="{3DF52A95-3EB2-6F43-B906-A00066576986}"/>
              </a:ext>
            </a:extLst>
          </p:cNvPr>
          <p:cNvSpPr/>
          <p:nvPr/>
        </p:nvSpPr>
        <p:spPr>
          <a:xfrm>
            <a:off x="5169385" y="3117173"/>
            <a:ext cx="2093186" cy="3140606"/>
          </a:xfrm>
          <a:prstGeom prst="rect">
            <a:avLst/>
          </a:prstGeom>
          <a:solidFill>
            <a:srgbClr val="EFF0F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41" name="Off-page Connector 11">
            <a:extLst>
              <a:ext uri="{FF2B5EF4-FFF2-40B4-BE49-F238E27FC236}">
                <a16:creationId xmlns:a16="http://schemas.microsoft.com/office/drawing/2014/main" id="{84A6E13A-A78C-EAFD-35B1-084427711F95}"/>
              </a:ext>
            </a:extLst>
          </p:cNvPr>
          <p:cNvSpPr/>
          <p:nvPr/>
        </p:nvSpPr>
        <p:spPr>
          <a:xfrm>
            <a:off x="5168078" y="1295400"/>
            <a:ext cx="2089997" cy="1828797"/>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42" name="Title 3">
            <a:extLst>
              <a:ext uri="{FF2B5EF4-FFF2-40B4-BE49-F238E27FC236}">
                <a16:creationId xmlns:a16="http://schemas.microsoft.com/office/drawing/2014/main" id="{FAB1B3C5-5B90-834A-C45C-3A6755874E75}"/>
              </a:ext>
            </a:extLst>
          </p:cNvPr>
          <p:cNvSpPr txBox="1">
            <a:spLocks/>
          </p:cNvSpPr>
          <p:nvPr/>
        </p:nvSpPr>
        <p:spPr bwMode="black">
          <a:xfrm>
            <a:off x="5179904" y="2204864"/>
            <a:ext cx="2084492" cy="57601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Legality</a:t>
            </a:r>
          </a:p>
        </p:txBody>
      </p:sp>
      <p:pic>
        <p:nvPicPr>
          <p:cNvPr id="43" name="Graphic 49">
            <a:extLst>
              <a:ext uri="{FF2B5EF4-FFF2-40B4-BE49-F238E27FC236}">
                <a16:creationId xmlns:a16="http://schemas.microsoft.com/office/drawing/2014/main" id="{F7FC20D5-B196-884B-91AD-0878B10E867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34922" y="1711341"/>
            <a:ext cx="574456" cy="574456"/>
          </a:xfrm>
          <a:prstGeom prst="rect">
            <a:avLst/>
          </a:prstGeom>
        </p:spPr>
      </p:pic>
      <p:sp>
        <p:nvSpPr>
          <p:cNvPr id="44" name="Title 3">
            <a:extLst>
              <a:ext uri="{FF2B5EF4-FFF2-40B4-BE49-F238E27FC236}">
                <a16:creationId xmlns:a16="http://schemas.microsoft.com/office/drawing/2014/main" id="{20EA1E60-A7CB-6758-304D-3162C91AA7B0}"/>
              </a:ext>
            </a:extLst>
          </p:cNvPr>
          <p:cNvSpPr txBox="1">
            <a:spLocks/>
          </p:cNvSpPr>
          <p:nvPr/>
        </p:nvSpPr>
        <p:spPr bwMode="black">
          <a:xfrm>
            <a:off x="5160702" y="3131992"/>
            <a:ext cx="2084492" cy="3125787"/>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200" dirty="0">
                <a:solidFill>
                  <a:srgbClr val="000000"/>
                </a:solidFill>
                <a:latin typeface="Century Gothic" panose="020B0502020202020204" pitchFamily="34" charset="0"/>
              </a:rPr>
              <a:t>Federal level – some legal, some not.</a:t>
            </a:r>
          </a:p>
          <a:p>
            <a:endParaRPr lang="en-GB" sz="1200" dirty="0">
              <a:solidFill>
                <a:srgbClr val="000000"/>
              </a:solidFill>
              <a:latin typeface="Century Gothic" panose="020B0502020202020204" pitchFamily="34" charset="0"/>
            </a:endParaRPr>
          </a:p>
          <a:p>
            <a:r>
              <a:rPr lang="en-GB" sz="1200" dirty="0">
                <a:solidFill>
                  <a:srgbClr val="000000"/>
                </a:solidFill>
                <a:latin typeface="Century Gothic" panose="020B0502020202020204" pitchFamily="34" charset="0"/>
              </a:rPr>
              <a:t>State level - legality varies by substance / state.  May be legal but highly regulated.</a:t>
            </a:r>
          </a:p>
          <a:p>
            <a:endParaRPr lang="en-GB" sz="1200" dirty="0">
              <a:solidFill>
                <a:srgbClr val="000000"/>
              </a:solidFill>
              <a:latin typeface="Century Gothic" panose="020B0502020202020204" pitchFamily="34" charset="0"/>
            </a:endParaRPr>
          </a:p>
          <a:p>
            <a:endParaRPr lang="en-GB" sz="1200" dirty="0">
              <a:solidFill>
                <a:srgbClr val="000000"/>
              </a:solidFill>
              <a:latin typeface="Century Gothic" panose="020B0502020202020204" pitchFamily="34" charset="0"/>
            </a:endParaRPr>
          </a:p>
          <a:p>
            <a:endParaRPr lang="en-GB" sz="1200" dirty="0">
              <a:solidFill>
                <a:srgbClr val="000000"/>
              </a:solidFill>
              <a:latin typeface="Century Gothic" panose="020B0502020202020204" pitchFamily="34" charset="0"/>
            </a:endParaRPr>
          </a:p>
        </p:txBody>
      </p:sp>
      <p:sp>
        <p:nvSpPr>
          <p:cNvPr id="45" name="Rectangle 37">
            <a:extLst>
              <a:ext uri="{FF2B5EF4-FFF2-40B4-BE49-F238E27FC236}">
                <a16:creationId xmlns:a16="http://schemas.microsoft.com/office/drawing/2014/main" id="{98B8F251-0A67-FD67-4B0C-25DD105ACFAD}"/>
              </a:ext>
            </a:extLst>
          </p:cNvPr>
          <p:cNvSpPr/>
          <p:nvPr/>
        </p:nvSpPr>
        <p:spPr>
          <a:xfrm>
            <a:off x="7402748" y="3117173"/>
            <a:ext cx="2085975" cy="3140606"/>
          </a:xfrm>
          <a:prstGeom prst="rect">
            <a:avLst/>
          </a:prstGeom>
          <a:solidFill>
            <a:srgbClr val="EFF0F1"/>
          </a:solid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Who is being sued?  Producers, retailers, medical professionals, pharmacies, therapists, employers.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Both individual suits and class actions.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3E36">
                    <a:lumMod val="50000"/>
                  </a:srgbClr>
                </a:solidFill>
                <a:effectLst/>
                <a:uLnTx/>
                <a:uFillTx/>
                <a:latin typeface="Century Gothic" panose="020B0502020202020204" pitchFamily="34" charset="0"/>
                <a:ea typeface="+mn-ea"/>
                <a:cs typeface="+mn-cs"/>
              </a:rPr>
              <a:t>Allegations include failure to warn, breach of warranties. </a:t>
            </a:r>
            <a:endParaRPr kumimoji="0" lang="en-GB" sz="1200" b="0" i="0" u="none" strike="noStrike" kern="1200" cap="none" spc="0" normalizeH="0" baseline="0" noProof="0" dirty="0" err="1">
              <a:ln>
                <a:noFill/>
              </a:ln>
              <a:solidFill>
                <a:srgbClr val="283E36">
                  <a:lumMod val="50000"/>
                </a:srgbClr>
              </a:solidFill>
              <a:effectLst/>
              <a:uLnTx/>
              <a:uFillTx/>
              <a:latin typeface="Century Gothic" panose="020B0502020202020204" pitchFamily="34" charset="0"/>
              <a:ea typeface="+mn-ea"/>
              <a:cs typeface="+mn-cs"/>
            </a:endParaRPr>
          </a:p>
        </p:txBody>
      </p:sp>
      <p:sp>
        <p:nvSpPr>
          <p:cNvPr id="46" name="Off-page Connector 12">
            <a:extLst>
              <a:ext uri="{FF2B5EF4-FFF2-40B4-BE49-F238E27FC236}">
                <a16:creationId xmlns:a16="http://schemas.microsoft.com/office/drawing/2014/main" id="{7FE835A1-DA53-A79F-F5B4-8315C7B59002}"/>
              </a:ext>
            </a:extLst>
          </p:cNvPr>
          <p:cNvSpPr/>
          <p:nvPr/>
        </p:nvSpPr>
        <p:spPr>
          <a:xfrm>
            <a:off x="7391400" y="1295401"/>
            <a:ext cx="2089997" cy="1828796"/>
          </a:xfrm>
          <a:prstGeom prst="flowChartOffpageConnector">
            <a:avLst/>
          </a:prstGeom>
          <a:solidFill>
            <a:srgbClr val="1455B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47" name="Title 3">
            <a:extLst>
              <a:ext uri="{FF2B5EF4-FFF2-40B4-BE49-F238E27FC236}">
                <a16:creationId xmlns:a16="http://schemas.microsoft.com/office/drawing/2014/main" id="{6FF6E954-52B3-2DA3-B536-94EDB3D24FD8}"/>
              </a:ext>
            </a:extLst>
          </p:cNvPr>
          <p:cNvSpPr txBox="1">
            <a:spLocks/>
          </p:cNvSpPr>
          <p:nvPr/>
        </p:nvSpPr>
        <p:spPr bwMode="black">
          <a:xfrm>
            <a:off x="7407251" y="2204864"/>
            <a:ext cx="2084492" cy="57601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b="1" dirty="0">
                <a:solidFill>
                  <a:prstClr val="white"/>
                </a:solidFill>
                <a:latin typeface="Century Gothic" panose="020B0502020202020204" pitchFamily="34" charset="0"/>
              </a:rPr>
              <a:t>Litigation</a:t>
            </a:r>
          </a:p>
        </p:txBody>
      </p:sp>
      <p:pic>
        <p:nvPicPr>
          <p:cNvPr id="48" name="Graphic 50">
            <a:extLst>
              <a:ext uri="{FF2B5EF4-FFF2-40B4-BE49-F238E27FC236}">
                <a16:creationId xmlns:a16="http://schemas.microsoft.com/office/drawing/2014/main" id="{EE5F4BF3-E48D-850A-E9E9-D461A78EDD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45160" y="1826186"/>
            <a:ext cx="408674" cy="408674"/>
          </a:xfrm>
          <a:prstGeom prst="rect">
            <a:avLst/>
          </a:prstGeom>
        </p:spPr>
      </p:pic>
      <p:sp>
        <p:nvSpPr>
          <p:cNvPr id="49" name="Title 3">
            <a:extLst>
              <a:ext uri="{FF2B5EF4-FFF2-40B4-BE49-F238E27FC236}">
                <a16:creationId xmlns:a16="http://schemas.microsoft.com/office/drawing/2014/main" id="{A1FAE8DF-BF6F-76B5-BD18-1F9E346C635C}"/>
              </a:ext>
            </a:extLst>
          </p:cNvPr>
          <p:cNvSpPr txBox="1">
            <a:spLocks/>
          </p:cNvSpPr>
          <p:nvPr/>
        </p:nvSpPr>
        <p:spPr bwMode="black">
          <a:xfrm>
            <a:off x="7399572" y="2996952"/>
            <a:ext cx="2084492" cy="2376263"/>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1200" dirty="0">
              <a:solidFill>
                <a:srgbClr val="000000"/>
              </a:solidFill>
              <a:latin typeface="SwissReSans"/>
            </a:endParaRPr>
          </a:p>
        </p:txBody>
      </p:sp>
      <p:sp>
        <p:nvSpPr>
          <p:cNvPr id="50" name="Title 3">
            <a:extLst>
              <a:ext uri="{FF2B5EF4-FFF2-40B4-BE49-F238E27FC236}">
                <a16:creationId xmlns:a16="http://schemas.microsoft.com/office/drawing/2014/main" id="{E74F262E-B6F8-8283-B247-DE70245900F9}"/>
              </a:ext>
            </a:extLst>
          </p:cNvPr>
          <p:cNvSpPr txBox="1">
            <a:spLocks/>
          </p:cNvSpPr>
          <p:nvPr/>
        </p:nvSpPr>
        <p:spPr bwMode="black">
          <a:xfrm>
            <a:off x="9627546" y="3137159"/>
            <a:ext cx="2084492" cy="2981720"/>
          </a:xfrm>
          <a:prstGeom prst="rect">
            <a:avLst/>
          </a:prstGeom>
        </p:spPr>
        <p:txBody>
          <a:bodyPr vert="horz" lIns="108000" tIns="108000" rIns="108000" bIns="10800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US" sz="1200" dirty="0">
                <a:solidFill>
                  <a:srgbClr val="000000"/>
                </a:solidFill>
                <a:latin typeface="Century Gothic" panose="020B0502020202020204" pitchFamily="34" charset="0"/>
              </a:rPr>
              <a:t>Lines of business potentially impacted include Med Mal, Professional Liability, D&amp;O, GL.</a:t>
            </a:r>
          </a:p>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Seeing some coverages specifically tailored to psychedelic risk.</a:t>
            </a:r>
          </a:p>
          <a:p>
            <a:endParaRPr lang="en-GB" sz="1200" dirty="0">
              <a:solidFill>
                <a:srgbClr val="000000"/>
              </a:solidFill>
              <a:latin typeface="SwissReSans"/>
            </a:endParaRPr>
          </a:p>
          <a:p>
            <a:endParaRPr lang="en-GB" sz="1200" dirty="0">
              <a:solidFill>
                <a:srgbClr val="000000"/>
              </a:solidFill>
              <a:latin typeface="SwissReSans"/>
            </a:endParaRPr>
          </a:p>
        </p:txBody>
      </p:sp>
    </p:spTree>
    <p:extLst>
      <p:ext uri="{BB962C8B-B14F-4D97-AF65-F5344CB8AC3E}">
        <p14:creationId xmlns:p14="http://schemas.microsoft.com/office/powerpoint/2010/main" val="3631929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Placeholder 4" descr="Three orange cocktails"/>
          <p:cNvPicPr>
            <a:picLocks noGrp="1"/>
          </p:cNvPicPr>
          <p:nvPr>
            <p:ph type="pic" idx="21"/>
          </p:nvPr>
        </p:nvPicPr>
        <p:blipFill>
          <a:blip r:embed="rId2">
            <a:extLst>
              <a:ext uri="{28A0092B-C50C-407E-A947-70E740481C1C}">
                <a14:useLocalDpi xmlns:a14="http://schemas.microsoft.com/office/drawing/2010/main" val="0"/>
              </a:ext>
            </a:extLst>
          </a:blip>
          <a:srcRect/>
          <a:stretch/>
        </p:blipFill>
        <p:spPr>
          <a:prstGeom prst="rect">
            <a:avLst/>
          </a:prstGeom>
        </p:spPr>
      </p:pic>
      <p:sp>
        <p:nvSpPr>
          <p:cNvPr id="73" name="Click to edit title"/>
          <p:cNvSpPr txBox="1"/>
          <p:nvPr/>
        </p:nvSpPr>
        <p:spPr>
          <a:xfrm>
            <a:off x="6865824" y="-64499"/>
            <a:ext cx="4174336"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r>
              <a:rPr lang="en-US" sz="4000" dirty="0"/>
              <a:t>Alcohol</a:t>
            </a:r>
            <a:endParaRPr sz="4000" dirty="0"/>
          </a:p>
        </p:txBody>
      </p:sp>
      <p:sp>
        <p:nvSpPr>
          <p:cNvPr id="74" name="Body Level One…"/>
          <p:cNvSpPr txBox="1"/>
          <p:nvPr/>
        </p:nvSpPr>
        <p:spPr>
          <a:xfrm>
            <a:off x="6847515" y="3023601"/>
            <a:ext cx="4210954" cy="1127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16">
                <a:latin typeface="Century Gothic"/>
                <a:ea typeface="Century Gothic"/>
                <a:cs typeface="Century Gothic"/>
                <a:sym typeface="Century Gothic"/>
              </a:defRPr>
            </a:lvl1pPr>
            <a:lvl2pPr algn="r" defTabSz="214884">
              <a:defRPr sz="1316">
                <a:latin typeface="Century Gothic"/>
                <a:ea typeface="Century Gothic"/>
                <a:cs typeface="Century Gothic"/>
                <a:sym typeface="Century Gothic"/>
              </a:defRPr>
            </a:lvl2pPr>
            <a:lvl3pPr algn="r" defTabSz="214884">
              <a:defRPr sz="1316">
                <a:latin typeface="Century Gothic"/>
                <a:ea typeface="Century Gothic"/>
                <a:cs typeface="Century Gothic"/>
                <a:sym typeface="Century Gothic"/>
              </a:defRPr>
            </a:lvl3pPr>
            <a:lvl4pPr algn="r" defTabSz="214884">
              <a:defRPr sz="1316">
                <a:latin typeface="Century Gothic"/>
                <a:ea typeface="Century Gothic"/>
                <a:cs typeface="Century Gothic"/>
                <a:sym typeface="Century Gothic"/>
              </a:defRPr>
            </a:lvl4pPr>
            <a:lvl5pPr algn="r" defTabSz="214884">
              <a:defRPr sz="1316">
                <a:latin typeface="Century Gothic"/>
                <a:ea typeface="Century Gothic"/>
                <a:cs typeface="Century Gothic"/>
                <a:sym typeface="Century Gothic"/>
              </a:defRPr>
            </a:lvl5pPr>
          </a:lstStyle>
          <a:p>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7CB10-DCDD-909B-D7E7-50FB2C909895}"/>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223DAA29-98F1-DEF1-09CD-D8C3AD595CFA}"/>
              </a:ext>
            </a:extLst>
          </p:cNvPr>
          <p:cNvSpPr txBox="1"/>
          <p:nvPr/>
        </p:nvSpPr>
        <p:spPr>
          <a:xfrm>
            <a:off x="7004720" y="-469613"/>
            <a:ext cx="4174336" cy="1893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b="1" dirty="0">
                <a:latin typeface="Century Gothic" panose="020B0502020202020204" pitchFamily="34" charset="0"/>
              </a:rPr>
              <a:t>Alcohol Claims</a:t>
            </a:r>
            <a:endParaRPr lang="en-US" sz="4000" dirty="0"/>
          </a:p>
        </p:txBody>
      </p:sp>
      <p:sp>
        <p:nvSpPr>
          <p:cNvPr id="6" name="TextBox 5">
            <a:extLst>
              <a:ext uri="{FF2B5EF4-FFF2-40B4-BE49-F238E27FC236}">
                <a16:creationId xmlns:a16="http://schemas.microsoft.com/office/drawing/2014/main" id="{EE00E09A-639F-6E18-D5AF-51BCF7DF0717}"/>
              </a:ext>
            </a:extLst>
          </p:cNvPr>
          <p:cNvSpPr txBox="1"/>
          <p:nvPr/>
        </p:nvSpPr>
        <p:spPr>
          <a:xfrm>
            <a:off x="2292446" y="1559257"/>
            <a:ext cx="9146755" cy="43858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Over the past year, we have seen a surge of reporting regarding the cancer risks posed by even light or moderate alcohol consumption. </a:t>
            </a:r>
          </a:p>
          <a:p>
            <a:pPr marL="180000" marR="0" lvl="0" indent="-1800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Recent human epidemiology studies conclude that a causal association exists between study participant’s light, moderate, or heavy alcohol consumption and an increased risk of developing certain cancers</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including:</a:t>
            </a:r>
          </a:p>
          <a:p>
            <a:pPr marL="540000" marR="0" lvl="2" indent="-1800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Head and neck cancer</a:t>
            </a:r>
          </a:p>
          <a:p>
            <a:pPr marL="540000" marR="0" lvl="2" indent="-1800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Esophageal cancer </a:t>
            </a:r>
          </a:p>
          <a:p>
            <a:pPr marL="540000" marR="0" lvl="2" indent="-1800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Liver cancer </a:t>
            </a:r>
          </a:p>
          <a:p>
            <a:pPr marL="540000" marR="0" lvl="2" indent="-1800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Breast cancer</a:t>
            </a:r>
          </a:p>
          <a:p>
            <a:pPr marL="540000" marR="0" lvl="2"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Colorectal cancer</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The National Cancer Institute estimates around 75,000 cancer cases and 19,000 cancer deaths in the U.S. each year are linked to alcohol.  </a:t>
            </a:r>
          </a:p>
          <a:p>
            <a:pPr marL="180000" marR="0" lvl="0" indent="-1800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mn-cs"/>
              </a:rPr>
              <a:t>Global health agencies are beginning to use phrase “there is no safe level” of drinking alcohol. </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742790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6C7A8-83E7-BBCC-B117-D3C0BAB001D2}"/>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14D81237-F344-2184-E94A-23FF002BDAFC}"/>
              </a:ext>
            </a:extLst>
          </p:cNvPr>
          <p:cNvSpPr txBox="1"/>
          <p:nvPr/>
        </p:nvSpPr>
        <p:spPr>
          <a:xfrm>
            <a:off x="4907666" y="-469613"/>
            <a:ext cx="6271390" cy="1893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b="1" dirty="0">
                <a:latin typeface="Century Gothic" panose="020B0502020202020204" pitchFamily="34" charset="0"/>
              </a:rPr>
              <a:t>Alcohol Claims: The Next Mass Tort?</a:t>
            </a:r>
            <a:endParaRPr lang="en-US" sz="4000" dirty="0"/>
          </a:p>
        </p:txBody>
      </p:sp>
      <p:graphicFrame>
        <p:nvGraphicFramePr>
          <p:cNvPr id="2" name="Diagram 1">
            <a:extLst>
              <a:ext uri="{FF2B5EF4-FFF2-40B4-BE49-F238E27FC236}">
                <a16:creationId xmlns:a16="http://schemas.microsoft.com/office/drawing/2014/main" id="{67B54AE8-2803-3C5B-8EC5-0BCB0AFEE9DE}"/>
              </a:ext>
            </a:extLst>
          </p:cNvPr>
          <p:cNvGraphicFramePr/>
          <p:nvPr>
            <p:extLst>
              <p:ext uri="{D42A27DB-BD31-4B8C-83A1-F6EECF244321}">
                <p14:modId xmlns:p14="http://schemas.microsoft.com/office/powerpoint/2010/main" val="4056467093"/>
              </p:ext>
            </p:extLst>
          </p:nvPr>
        </p:nvGraphicFramePr>
        <p:xfrm>
          <a:off x="2183682" y="1423686"/>
          <a:ext cx="9090060" cy="444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4071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FA082-1BDD-F6F2-8AE3-E31E979668B5}"/>
            </a:ext>
          </a:extLst>
        </p:cNvPr>
        <p:cNvGrpSpPr/>
        <p:nvPr/>
      </p:nvGrpSpPr>
      <p:grpSpPr>
        <a:xfrm>
          <a:off x="0" y="0"/>
          <a:ext cx="0" cy="0"/>
          <a:chOff x="0" y="0"/>
          <a:chExt cx="0" cy="0"/>
        </a:xfrm>
      </p:grpSpPr>
      <p:pic>
        <p:nvPicPr>
          <p:cNvPr id="109" name="Picture Placeholder 4" descr="Various potato chips in multiple bowls">
            <a:extLst>
              <a:ext uri="{FF2B5EF4-FFF2-40B4-BE49-F238E27FC236}">
                <a16:creationId xmlns:a16="http://schemas.microsoft.com/office/drawing/2014/main" id="{F6EAA56F-8BB5-06D9-79FF-CCC9A8116337}"/>
              </a:ext>
            </a:extLst>
          </p:cNvPr>
          <p:cNvPicPr>
            <a:picLocks noGrp="1"/>
          </p:cNvPicPr>
          <p:nvPr>
            <p:ph type="pic" idx="21"/>
          </p:nvPr>
        </p:nvPicPr>
        <p:blipFill>
          <a:blip r:embed="rId2" cstate="print">
            <a:extLst>
              <a:ext uri="{28A0092B-C50C-407E-A947-70E740481C1C}">
                <a14:useLocalDpi xmlns:a14="http://schemas.microsoft.com/office/drawing/2010/main" val="0"/>
              </a:ext>
            </a:extLst>
          </a:blip>
          <a:srcRect/>
          <a:stretch/>
        </p:blipFill>
        <p:spPr>
          <a:prstGeom prst="rect">
            <a:avLst/>
          </a:prstGeom>
        </p:spPr>
      </p:pic>
      <p:sp>
        <p:nvSpPr>
          <p:cNvPr id="73" name="Click to edit title">
            <a:extLst>
              <a:ext uri="{FF2B5EF4-FFF2-40B4-BE49-F238E27FC236}">
                <a16:creationId xmlns:a16="http://schemas.microsoft.com/office/drawing/2014/main" id="{63F11F9F-CB0D-BF49-08EA-3E27BE14C333}"/>
              </a:ext>
            </a:extLst>
          </p:cNvPr>
          <p:cNvSpPr txBox="1"/>
          <p:nvPr/>
        </p:nvSpPr>
        <p:spPr>
          <a:xfrm>
            <a:off x="6865824" y="-64499"/>
            <a:ext cx="4174336" cy="278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r>
              <a:rPr lang="en-US" sz="4000" dirty="0" err="1"/>
              <a:t>Ultraprocessed</a:t>
            </a:r>
            <a:r>
              <a:rPr lang="en-US" sz="4000" dirty="0"/>
              <a:t> Foods (</a:t>
            </a:r>
            <a:r>
              <a:rPr lang="en-US" sz="4000" dirty="0" err="1"/>
              <a:t>UPFs</a:t>
            </a:r>
            <a:r>
              <a:rPr lang="en-US" sz="4000" dirty="0"/>
              <a:t>)</a:t>
            </a:r>
          </a:p>
        </p:txBody>
      </p:sp>
      <p:sp>
        <p:nvSpPr>
          <p:cNvPr id="74" name="Body Level One…">
            <a:extLst>
              <a:ext uri="{FF2B5EF4-FFF2-40B4-BE49-F238E27FC236}">
                <a16:creationId xmlns:a16="http://schemas.microsoft.com/office/drawing/2014/main" id="{0AA1809A-8395-B6B6-6C4C-ABF69FA408FA}"/>
              </a:ext>
            </a:extLst>
          </p:cNvPr>
          <p:cNvSpPr txBox="1"/>
          <p:nvPr/>
        </p:nvSpPr>
        <p:spPr>
          <a:xfrm>
            <a:off x="6847515" y="3023601"/>
            <a:ext cx="4210954" cy="1127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16">
                <a:latin typeface="Century Gothic"/>
                <a:ea typeface="Century Gothic"/>
                <a:cs typeface="Century Gothic"/>
                <a:sym typeface="Century Gothic"/>
              </a:defRPr>
            </a:lvl1pPr>
            <a:lvl2pPr algn="r" defTabSz="214884">
              <a:defRPr sz="1316">
                <a:latin typeface="Century Gothic"/>
                <a:ea typeface="Century Gothic"/>
                <a:cs typeface="Century Gothic"/>
                <a:sym typeface="Century Gothic"/>
              </a:defRPr>
            </a:lvl2pPr>
            <a:lvl3pPr algn="r" defTabSz="214884">
              <a:defRPr sz="1316">
                <a:latin typeface="Century Gothic"/>
                <a:ea typeface="Century Gothic"/>
                <a:cs typeface="Century Gothic"/>
                <a:sym typeface="Century Gothic"/>
              </a:defRPr>
            </a:lvl3pPr>
            <a:lvl4pPr algn="r" defTabSz="214884">
              <a:defRPr sz="1316">
                <a:latin typeface="Century Gothic"/>
                <a:ea typeface="Century Gothic"/>
                <a:cs typeface="Century Gothic"/>
                <a:sym typeface="Century Gothic"/>
              </a:defRPr>
            </a:lvl4pPr>
            <a:lvl5pPr algn="r" defTabSz="214884">
              <a:defRPr sz="1316">
                <a:latin typeface="Century Gothic"/>
                <a:ea typeface="Century Gothic"/>
                <a:cs typeface="Century Gothic"/>
                <a:sym typeface="Century Gothic"/>
              </a:defRPr>
            </a:lvl5pPr>
          </a:lstStyle>
          <a:p>
            <a:endParaRPr dirty="0"/>
          </a:p>
        </p:txBody>
      </p:sp>
    </p:spTree>
    <p:extLst>
      <p:ext uri="{BB962C8B-B14F-4D97-AF65-F5344CB8AC3E}">
        <p14:creationId xmlns:p14="http://schemas.microsoft.com/office/powerpoint/2010/main" val="12894353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13981-5084-9F92-7B13-1626A70546A6}"/>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7BE40B98-ACB7-9871-AEB9-F570B76B4FA9}"/>
              </a:ext>
            </a:extLst>
          </p:cNvPr>
          <p:cNvSpPr txBox="1"/>
          <p:nvPr/>
        </p:nvSpPr>
        <p:spPr>
          <a:xfrm>
            <a:off x="7004720" y="-469613"/>
            <a:ext cx="4174336" cy="1893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b="1" dirty="0" err="1">
                <a:latin typeface="Century Gothic" panose="020B0502020202020204" pitchFamily="34" charset="0"/>
              </a:rPr>
              <a:t>UPFs</a:t>
            </a:r>
            <a:endParaRPr lang="en-US" sz="4000" dirty="0"/>
          </a:p>
        </p:txBody>
      </p:sp>
      <p:sp>
        <p:nvSpPr>
          <p:cNvPr id="6" name="TextBox 5">
            <a:extLst>
              <a:ext uri="{FF2B5EF4-FFF2-40B4-BE49-F238E27FC236}">
                <a16:creationId xmlns:a16="http://schemas.microsoft.com/office/drawing/2014/main" id="{099D96DE-2FDA-CBB3-42E6-BC11D0EE8E12}"/>
              </a:ext>
            </a:extLst>
          </p:cNvPr>
          <p:cNvSpPr txBox="1"/>
          <p:nvPr/>
        </p:nvSpPr>
        <p:spPr>
          <a:xfrm>
            <a:off x="2292446" y="1559257"/>
            <a:ext cx="9146755" cy="3662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UPFs</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typically have more than 1 ingredient that you never or rarely find in a kitchen. They also tend to include many additives and ingredients that are not typically used in home cooking, such as preservatives, emulsifiers, sweeteners, and artificial colors and flavors.</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Examples includes mass-produced bread, breakfast cereals, instant soups, ice cream, fruit-flavored yogurts, reformulated potato snacks like Pringles, hot dogs, vegan meat, and energy drinks.</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Evidence has recently developed linking consumption of </a:t>
            </a:r>
            <a:r>
              <a:rPr kumimoji="0" lang="en-US" sz="16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UPFs</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and negative health outcomes.</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A range of issues could come under attack – from the hyper-palatability of </a:t>
            </a:r>
            <a:r>
              <a:rPr kumimoji="0" lang="en-US" sz="16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UPFs</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their alleged addictive (obesity-causing) nature, to the harmful effects of some of the artificial additives commonly used in </a:t>
            </a:r>
            <a:r>
              <a:rPr kumimoji="0" lang="en-US" sz="16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UPFs</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(e.g. artificial sweeteners, emulsifiers, flavorings etc.). </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This could in turn fuel litigation against food manufacturers and distributors. </a:t>
            </a:r>
          </a:p>
        </p:txBody>
      </p:sp>
    </p:spTree>
    <p:extLst>
      <p:ext uri="{BB962C8B-B14F-4D97-AF65-F5344CB8AC3E}">
        <p14:creationId xmlns:p14="http://schemas.microsoft.com/office/powerpoint/2010/main" val="337700546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148D-7D16-8CE7-7DC1-F21C915E17E9}"/>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979D5279-1316-2AEA-3B60-D7AEF5D8DC00}"/>
              </a:ext>
            </a:extLst>
          </p:cNvPr>
          <p:cNvSpPr txBox="1"/>
          <p:nvPr/>
        </p:nvSpPr>
        <p:spPr>
          <a:xfrm>
            <a:off x="7004720" y="-469613"/>
            <a:ext cx="4174336" cy="1893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b="1" dirty="0" err="1">
                <a:latin typeface="Century Gothic" panose="020B0502020202020204" pitchFamily="34" charset="0"/>
              </a:rPr>
              <a:t>UPF</a:t>
            </a:r>
            <a:r>
              <a:rPr lang="en-US" sz="2800" b="1" dirty="0">
                <a:latin typeface="Century Gothic" panose="020B0502020202020204" pitchFamily="34" charset="0"/>
              </a:rPr>
              <a:t> Litigation</a:t>
            </a:r>
            <a:endParaRPr lang="en-US" sz="4000" dirty="0"/>
          </a:p>
        </p:txBody>
      </p:sp>
      <p:sp>
        <p:nvSpPr>
          <p:cNvPr id="6" name="TextBox 5">
            <a:extLst>
              <a:ext uri="{FF2B5EF4-FFF2-40B4-BE49-F238E27FC236}">
                <a16:creationId xmlns:a16="http://schemas.microsoft.com/office/drawing/2014/main" id="{158D73D2-CBF6-91EA-8C85-8B1C14CCE327}"/>
              </a:ext>
            </a:extLst>
          </p:cNvPr>
          <p:cNvSpPr txBox="1"/>
          <p:nvPr/>
        </p:nvSpPr>
        <p:spPr>
          <a:xfrm>
            <a:off x="2292446" y="1559257"/>
            <a:ext cx="9146755"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A new UPF litigation was filed in December 2024 in the Philadelphia County Court of Common Pleas by Plaintiffs’ Law Firms Morgan &amp; Morgan and Seeger Weiss.</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In a classic “reptile-like” approach, the 147-page Complaint seeks to villainize the processed food-industry, place the corporate conduct of the industry squarely on trial, and connect the UPF marketing strategies to Big Tobacco. </a:t>
            </a:r>
            <a:endPar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36F9217-EC12-1715-C5B0-4BF7CC118A99}"/>
              </a:ext>
            </a:extLst>
          </p:cNvPr>
          <p:cNvPicPr>
            <a:picLocks noChangeAspect="1"/>
          </p:cNvPicPr>
          <p:nvPr/>
        </p:nvPicPr>
        <p:blipFill>
          <a:blip r:embed="rId2"/>
          <a:stretch>
            <a:fillRect/>
          </a:stretch>
        </p:blipFill>
        <p:spPr>
          <a:xfrm>
            <a:off x="3405164" y="3172156"/>
            <a:ext cx="7199112" cy="2904925"/>
          </a:xfrm>
          <a:prstGeom prst="rect">
            <a:avLst/>
          </a:prstGeom>
        </p:spPr>
      </p:pic>
    </p:spTree>
    <p:extLst>
      <p:ext uri="{BB962C8B-B14F-4D97-AF65-F5344CB8AC3E}">
        <p14:creationId xmlns:p14="http://schemas.microsoft.com/office/powerpoint/2010/main" val="35161090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6E9FB-A985-8BCB-9106-6839B70CFF62}"/>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B8931467-70D9-54DF-8E3C-BE918514E0C2}"/>
              </a:ext>
            </a:extLst>
          </p:cNvPr>
          <p:cNvSpPr txBox="1"/>
          <p:nvPr/>
        </p:nvSpPr>
        <p:spPr>
          <a:xfrm>
            <a:off x="7004720" y="-469613"/>
            <a:ext cx="4174336" cy="1893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b="1" dirty="0" err="1">
                <a:latin typeface="Century Gothic" panose="020B0502020202020204" pitchFamily="34" charset="0"/>
              </a:rPr>
              <a:t>UPF</a:t>
            </a:r>
            <a:r>
              <a:rPr lang="en-US" sz="2800" b="1" dirty="0">
                <a:latin typeface="Century Gothic" panose="020B0502020202020204" pitchFamily="34" charset="0"/>
              </a:rPr>
              <a:t> Litigation</a:t>
            </a:r>
            <a:endParaRPr lang="en-US" sz="4000" dirty="0"/>
          </a:p>
        </p:txBody>
      </p:sp>
      <p:sp>
        <p:nvSpPr>
          <p:cNvPr id="6" name="TextBox 5">
            <a:extLst>
              <a:ext uri="{FF2B5EF4-FFF2-40B4-BE49-F238E27FC236}">
                <a16:creationId xmlns:a16="http://schemas.microsoft.com/office/drawing/2014/main" id="{1E30D7D3-9266-444E-5281-F5D07811C88E}"/>
              </a:ext>
            </a:extLst>
          </p:cNvPr>
          <p:cNvSpPr txBox="1"/>
          <p:nvPr/>
        </p:nvSpPr>
        <p:spPr>
          <a:xfrm>
            <a:off x="2292447" y="1559257"/>
            <a:ext cx="8886610"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UPF</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litigation could encompass manufacturers of a broad range of foods, including foods generally considered as "healthy", such as baked goods or baby formula. Distributors, marketing agencies and food supply chains could also be implicated. </a:t>
            </a:r>
          </a:p>
          <a:p>
            <a:pPr marR="0" lvl="0" algn="l" defTabSz="914400" rtl="0" eaLnBrk="1" fontAlgn="auto" latinLnBrk="0" hangingPunct="1">
              <a:lnSpc>
                <a:spcPct val="100000"/>
              </a:lnSpc>
              <a:spcBef>
                <a:spcPct val="0"/>
              </a:spcBef>
              <a:spcAft>
                <a:spcPts val="1200"/>
              </a:spcAft>
              <a:buClrTx/>
              <a:buSzTx/>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Inadequate warnings on labels and/or overly aggressive marketing to certain segments of the population, including children, could lead to "health-washing" lawsuits and advertising liability exposure.</a:t>
            </a: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80000" marR="0" lvl="0" indent="-1800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D&amp;O</a:t>
            </a: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 claims could also arise if firms overpromise in their public filings and corrections are thereafter made, potentially leading to a drop in share price and related securities fraud lawsuits. </a:t>
            </a:r>
          </a:p>
        </p:txBody>
      </p:sp>
    </p:spTree>
    <p:extLst>
      <p:ext uri="{BB962C8B-B14F-4D97-AF65-F5344CB8AC3E}">
        <p14:creationId xmlns:p14="http://schemas.microsoft.com/office/powerpoint/2010/main" val="342640037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6DCF-A671-FC38-5D7A-5FD94F36CAC2}"/>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3C2D0347-94DD-8DA1-6148-3ECC5D01CD0F}"/>
              </a:ext>
            </a:extLst>
          </p:cNvPr>
          <p:cNvSpPr txBox="1"/>
          <p:nvPr/>
        </p:nvSpPr>
        <p:spPr>
          <a:xfrm>
            <a:off x="6832774" y="188890"/>
            <a:ext cx="4174336" cy="1518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Legal Disclaimer</a:t>
            </a:r>
            <a:endParaRPr lang="en-US" sz="4000" dirty="0"/>
          </a:p>
        </p:txBody>
      </p:sp>
      <p:sp>
        <p:nvSpPr>
          <p:cNvPr id="6" name="TextBox 5">
            <a:extLst>
              <a:ext uri="{FF2B5EF4-FFF2-40B4-BE49-F238E27FC236}">
                <a16:creationId xmlns:a16="http://schemas.microsoft.com/office/drawing/2014/main" id="{9CC1BC28-D8C0-4E06-25E8-F788226E4FB0}"/>
              </a:ext>
            </a:extLst>
          </p:cNvPr>
          <p:cNvSpPr txBox="1"/>
          <p:nvPr/>
        </p:nvSpPr>
        <p:spPr>
          <a:xfrm>
            <a:off x="2222652" y="2294431"/>
            <a:ext cx="9146755"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solidFill>
                  <a:srgbClr val="FFFFFF"/>
                </a:solidFill>
                <a:latin typeface="Century Gothic"/>
                <a:sym typeface="Century Gothic"/>
              </a:rPr>
              <a:t>The information contained in this presentation and any discussions or statements made during its presentation are general in nature and intended to be used for informational purposes relating to this discussion only and are not intended for any particular purpose. The views expressed do not necessarily represent the views of Transatlantic Reinsurance Company, its parents, affiliates, subsidiaries, management and/or shareholders (collectively, “</a:t>
            </a:r>
            <a:r>
              <a:rPr lang="en-US" sz="1600" dirty="0" err="1">
                <a:solidFill>
                  <a:srgbClr val="FFFFFF"/>
                </a:solidFill>
                <a:latin typeface="Century Gothic"/>
                <a:sym typeface="Century Gothic"/>
              </a:rPr>
              <a:t>TransRe</a:t>
            </a:r>
            <a:r>
              <a:rPr lang="en-US" sz="1600" dirty="0">
                <a:solidFill>
                  <a:srgbClr val="FFFFFF"/>
                </a:solidFill>
                <a:latin typeface="Century Gothic"/>
                <a:sym typeface="Century Gothic"/>
              </a:rPr>
              <a:t>”), who along with the authors shall not be held responsible in any way for use of or reliance on any of the information contained in or referenced during the presentation of these materials.  This same disclaimer likewise applies to Swiss Re, Enstar Group, Dentons, and their respective parents, affiliates, subsidiaries, management, shareholders, partners, representatives, and/or clients.     </a:t>
            </a:r>
            <a:br>
              <a:rPr lang="en-US" sz="1600" dirty="0">
                <a:solidFill>
                  <a:srgbClr val="FFFFFF"/>
                </a:solidFill>
                <a:latin typeface="Century Gothic"/>
                <a:sym typeface="Century Gothic"/>
              </a:rPr>
            </a:br>
            <a:br>
              <a:rPr lang="en-US" sz="1600" dirty="0">
                <a:solidFill>
                  <a:srgbClr val="FFFFFF"/>
                </a:solidFill>
                <a:latin typeface="Century Gothic"/>
                <a:sym typeface="Century Gothic"/>
              </a:rPr>
            </a:br>
            <a:endParaRPr lang="en-US" sz="1600" dirty="0">
              <a:solidFill>
                <a:srgbClr val="FFFFFF"/>
              </a:solidFill>
              <a:latin typeface="Century Gothic"/>
              <a:sym typeface="Century Gothic"/>
            </a:endParaRPr>
          </a:p>
        </p:txBody>
      </p:sp>
    </p:spTree>
    <p:extLst>
      <p:ext uri="{BB962C8B-B14F-4D97-AF65-F5344CB8AC3E}">
        <p14:creationId xmlns:p14="http://schemas.microsoft.com/office/powerpoint/2010/main" val="349377626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6DCF-A671-FC38-5D7A-5FD94F36CAC2}"/>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3C2D0347-94DD-8DA1-6148-3ECC5D01CD0F}"/>
              </a:ext>
            </a:extLst>
          </p:cNvPr>
          <p:cNvSpPr txBox="1"/>
          <p:nvPr/>
        </p:nvSpPr>
        <p:spPr>
          <a:xfrm>
            <a:off x="6832774" y="188890"/>
            <a:ext cx="4174336" cy="1518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Legal Disclaimer</a:t>
            </a:r>
            <a:endParaRPr lang="en-US" sz="4000" dirty="0"/>
          </a:p>
        </p:txBody>
      </p:sp>
      <p:sp>
        <p:nvSpPr>
          <p:cNvPr id="6" name="TextBox 5">
            <a:extLst>
              <a:ext uri="{FF2B5EF4-FFF2-40B4-BE49-F238E27FC236}">
                <a16:creationId xmlns:a16="http://schemas.microsoft.com/office/drawing/2014/main" id="{9CC1BC28-D8C0-4E06-25E8-F788226E4FB0}"/>
              </a:ext>
            </a:extLst>
          </p:cNvPr>
          <p:cNvSpPr txBox="1"/>
          <p:nvPr/>
        </p:nvSpPr>
        <p:spPr>
          <a:xfrm>
            <a:off x="2222652" y="2294431"/>
            <a:ext cx="9146755"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solidFill>
                  <a:srgbClr val="FFFFFF"/>
                </a:solidFill>
                <a:latin typeface="Century Gothic"/>
                <a:sym typeface="Century Gothic"/>
              </a:rPr>
              <a:t>The information contained in this presentation is not intended to constitute and should not be considered legal or professional advice, nor shall it serve as a substitute for obtaining legal or professional advice specific to any particular needs that may be presented. </a:t>
            </a:r>
            <a:r>
              <a:rPr lang="en-US" sz="1600" dirty="0" err="1">
                <a:solidFill>
                  <a:srgbClr val="FFFFFF"/>
                </a:solidFill>
                <a:latin typeface="Century Gothic"/>
                <a:sym typeface="Century Gothic"/>
              </a:rPr>
              <a:t>TransRe</a:t>
            </a:r>
            <a:r>
              <a:rPr lang="en-US" sz="1600" dirty="0">
                <a:solidFill>
                  <a:srgbClr val="FFFFFF"/>
                </a:solidFill>
                <a:latin typeface="Century Gothic"/>
                <a:sym typeface="Century Gothic"/>
              </a:rPr>
              <a:t> makes no representation, does not guarantee, and assumes no liability for the accuracy or completeness of, or any results obtained by application of, this presentation and information provided herein. This same disclaimer likewise applies to Swiss Re, Enstar Group Limited, Dentons, and their respective parents, affiliates, subsidiaries, management, shareholders, partners, representatives, and/or clients. </a:t>
            </a:r>
            <a:br>
              <a:rPr lang="en-US" sz="1600" dirty="0">
                <a:solidFill>
                  <a:srgbClr val="FFFFFF"/>
                </a:solidFill>
                <a:latin typeface="Century Gothic"/>
                <a:sym typeface="Century Gothic"/>
              </a:rPr>
            </a:br>
            <a:br>
              <a:rPr lang="en-US" sz="1600" dirty="0">
                <a:solidFill>
                  <a:srgbClr val="FFFFFF"/>
                </a:solidFill>
                <a:latin typeface="Century Gothic"/>
                <a:sym typeface="Century Gothic"/>
              </a:rPr>
            </a:br>
            <a:endParaRPr lang="en-US" sz="1600" dirty="0">
              <a:solidFill>
                <a:srgbClr val="FFFFFF"/>
              </a:solidFill>
              <a:latin typeface="Century Gothic"/>
              <a:sym typeface="Century Gothic"/>
            </a:endParaRPr>
          </a:p>
        </p:txBody>
      </p:sp>
    </p:spTree>
    <p:extLst>
      <p:ext uri="{BB962C8B-B14F-4D97-AF65-F5344CB8AC3E}">
        <p14:creationId xmlns:p14="http://schemas.microsoft.com/office/powerpoint/2010/main" val="28007710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E215-3061-2C68-6BD4-735DA53F62CC}"/>
              </a:ext>
            </a:extLst>
          </p:cNvPr>
          <p:cNvSpPr>
            <a:spLocks noGrp="1"/>
          </p:cNvSpPr>
          <p:nvPr>
            <p:ph type="title"/>
          </p:nvPr>
        </p:nvSpPr>
        <p:spPr/>
        <p:txBody>
          <a:bodyPr/>
          <a:lstStyle/>
          <a:p>
            <a:r>
              <a:rPr lang="en-US" dirty="0"/>
              <a:t>Meeting you today</a:t>
            </a:r>
          </a:p>
        </p:txBody>
      </p:sp>
      <p:grpSp>
        <p:nvGrpSpPr>
          <p:cNvPr id="27" name="Group 26">
            <a:extLst>
              <a:ext uri="{FF2B5EF4-FFF2-40B4-BE49-F238E27FC236}">
                <a16:creationId xmlns:a16="http://schemas.microsoft.com/office/drawing/2014/main" id="{B57AA7E3-AAF5-47AA-2E87-5FCE5756538A}"/>
              </a:ext>
            </a:extLst>
          </p:cNvPr>
          <p:cNvGrpSpPr/>
          <p:nvPr/>
        </p:nvGrpSpPr>
        <p:grpSpPr>
          <a:xfrm>
            <a:off x="982049" y="2880670"/>
            <a:ext cx="1918765" cy="2445409"/>
            <a:chOff x="982049" y="2880670"/>
            <a:chExt cx="1918765" cy="2445409"/>
          </a:xfrm>
        </p:grpSpPr>
        <p:pic>
          <p:nvPicPr>
            <p:cNvPr id="9" name="Picture 8" descr="A person in a suit and tie&#10;&#10;AI-generated content may be incorrect.">
              <a:extLst>
                <a:ext uri="{FF2B5EF4-FFF2-40B4-BE49-F238E27FC236}">
                  <a16:creationId xmlns:a16="http://schemas.microsoft.com/office/drawing/2014/main" id="{ECDEF917-4298-62A1-1DC7-0F12FCAB13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 b="20924"/>
            <a:stretch/>
          </p:blipFill>
          <p:spPr>
            <a:xfrm>
              <a:off x="1123772" y="2880670"/>
              <a:ext cx="1635318" cy="1635318"/>
            </a:xfrm>
            <a:prstGeom prst="rect">
              <a:avLst/>
            </a:prstGeom>
          </p:spPr>
        </p:pic>
        <p:sp>
          <p:nvSpPr>
            <p:cNvPr id="13" name="TextBox 12">
              <a:extLst>
                <a:ext uri="{FF2B5EF4-FFF2-40B4-BE49-F238E27FC236}">
                  <a16:creationId xmlns:a16="http://schemas.microsoft.com/office/drawing/2014/main" id="{08679CF3-C962-C9A0-EE01-2FE1BD73DEBE}"/>
                </a:ext>
              </a:extLst>
            </p:cNvPr>
            <p:cNvSpPr txBox="1"/>
            <p:nvPr/>
          </p:nvSpPr>
          <p:spPr>
            <a:xfrm>
              <a:off x="982049" y="4679748"/>
              <a:ext cx="191876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b="1" dirty="0"/>
                <a:t>Frank </a:t>
              </a:r>
              <a:r>
                <a:rPr lang="en-US" sz="1800" b="1" dirty="0" err="1"/>
                <a:t>DeMento</a:t>
              </a:r>
              <a:br>
                <a:rPr lang="en-US" b="1" dirty="0"/>
              </a:br>
              <a:r>
                <a:rPr lang="en-US" sz="1800" dirty="0"/>
                <a:t>Transatlantic Re</a:t>
              </a:r>
            </a:p>
          </p:txBody>
        </p:sp>
      </p:grpSp>
      <p:grpSp>
        <p:nvGrpSpPr>
          <p:cNvPr id="28" name="Group 27">
            <a:extLst>
              <a:ext uri="{FF2B5EF4-FFF2-40B4-BE49-F238E27FC236}">
                <a16:creationId xmlns:a16="http://schemas.microsoft.com/office/drawing/2014/main" id="{BCD97997-15F9-49FC-42DC-DE84ADFE8040}"/>
              </a:ext>
            </a:extLst>
          </p:cNvPr>
          <p:cNvGrpSpPr/>
          <p:nvPr/>
        </p:nvGrpSpPr>
        <p:grpSpPr>
          <a:xfrm>
            <a:off x="4625194" y="2880669"/>
            <a:ext cx="1918765" cy="2445409"/>
            <a:chOff x="2759090" y="2880670"/>
            <a:chExt cx="1918765" cy="2445409"/>
          </a:xfrm>
        </p:grpSpPr>
        <p:pic>
          <p:nvPicPr>
            <p:cNvPr id="15" name="Picture 14" descr="A person in a suit&#10;&#10;AI-generated content may be incorrect.">
              <a:extLst>
                <a:ext uri="{FF2B5EF4-FFF2-40B4-BE49-F238E27FC236}">
                  <a16:creationId xmlns:a16="http://schemas.microsoft.com/office/drawing/2014/main" id="{832A5420-C0A7-0DE4-65CF-6263B0E0C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813" y="2880670"/>
              <a:ext cx="1635318" cy="1635318"/>
            </a:xfrm>
            <a:prstGeom prst="rect">
              <a:avLst/>
            </a:prstGeom>
          </p:spPr>
        </p:pic>
        <p:sp>
          <p:nvSpPr>
            <p:cNvPr id="16" name="TextBox 15">
              <a:extLst>
                <a:ext uri="{FF2B5EF4-FFF2-40B4-BE49-F238E27FC236}">
                  <a16:creationId xmlns:a16="http://schemas.microsoft.com/office/drawing/2014/main" id="{67CE96D2-C05D-EC18-F8E9-95119763FD10}"/>
                </a:ext>
              </a:extLst>
            </p:cNvPr>
            <p:cNvSpPr txBox="1"/>
            <p:nvPr/>
          </p:nvSpPr>
          <p:spPr>
            <a:xfrm>
              <a:off x="2759090" y="4679748"/>
              <a:ext cx="191876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b="1" dirty="0"/>
                <a:t>Jim Dolan</a:t>
              </a:r>
              <a:br>
                <a:rPr lang="en-US" b="1" dirty="0"/>
              </a:br>
              <a:r>
                <a:rPr lang="en-US" sz="1800" dirty="0"/>
                <a:t>Enstar US</a:t>
              </a:r>
            </a:p>
          </p:txBody>
        </p:sp>
      </p:grpSp>
      <p:grpSp>
        <p:nvGrpSpPr>
          <p:cNvPr id="29" name="Group 28">
            <a:extLst>
              <a:ext uri="{FF2B5EF4-FFF2-40B4-BE49-F238E27FC236}">
                <a16:creationId xmlns:a16="http://schemas.microsoft.com/office/drawing/2014/main" id="{9E5A66A9-043C-176B-F770-E418A994EEFE}"/>
              </a:ext>
            </a:extLst>
          </p:cNvPr>
          <p:cNvGrpSpPr/>
          <p:nvPr/>
        </p:nvGrpSpPr>
        <p:grpSpPr>
          <a:xfrm>
            <a:off x="2900814" y="2880669"/>
            <a:ext cx="1918765" cy="2445409"/>
            <a:chOff x="4820791" y="2880670"/>
            <a:chExt cx="1918765" cy="2445409"/>
          </a:xfrm>
        </p:grpSpPr>
        <p:pic>
          <p:nvPicPr>
            <p:cNvPr id="18" name="Picture 17" descr="A person smiling at camera&#10;&#10;AI-generated content may be incorrect.">
              <a:extLst>
                <a:ext uri="{FF2B5EF4-FFF2-40B4-BE49-F238E27FC236}">
                  <a16:creationId xmlns:a16="http://schemas.microsoft.com/office/drawing/2014/main" id="{504747AF-F138-7F8F-B212-D376E3AAEDF2}"/>
                </a:ext>
              </a:extLst>
            </p:cNvPr>
            <p:cNvPicPr>
              <a:picLocks noChangeAspect="1"/>
            </p:cNvPicPr>
            <p:nvPr/>
          </p:nvPicPr>
          <p:blipFill rotWithShape="1">
            <a:blip r:embed="rId4">
              <a:extLst>
                <a:ext uri="{28A0092B-C50C-407E-A947-70E740481C1C}">
                  <a14:useLocalDpi xmlns:a14="http://schemas.microsoft.com/office/drawing/2010/main" val="0"/>
                </a:ext>
              </a:extLst>
            </a:blip>
            <a:srcRect l="849" t="22387" r="-849" b="2709"/>
            <a:stretch/>
          </p:blipFill>
          <p:spPr>
            <a:xfrm>
              <a:off x="4870494" y="2880670"/>
              <a:ext cx="1635318" cy="1635318"/>
            </a:xfrm>
            <a:prstGeom prst="rect">
              <a:avLst/>
            </a:prstGeom>
          </p:spPr>
        </p:pic>
        <p:sp>
          <p:nvSpPr>
            <p:cNvPr id="25" name="TextBox 24">
              <a:extLst>
                <a:ext uri="{FF2B5EF4-FFF2-40B4-BE49-F238E27FC236}">
                  <a16:creationId xmlns:a16="http://schemas.microsoft.com/office/drawing/2014/main" id="{B6691563-DA6D-41D2-8E1B-06FF6E0E4CB8}"/>
                </a:ext>
              </a:extLst>
            </p:cNvPr>
            <p:cNvSpPr txBox="1"/>
            <p:nvPr/>
          </p:nvSpPr>
          <p:spPr>
            <a:xfrm>
              <a:off x="4820791" y="4679748"/>
              <a:ext cx="191876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b="1" dirty="0"/>
                <a:t>Lisa Simon</a:t>
              </a:r>
              <a:br>
                <a:rPr lang="en-US" sz="1800" b="1" dirty="0"/>
              </a:br>
              <a:r>
                <a:rPr lang="en-US" dirty="0"/>
                <a:t>S</a:t>
              </a:r>
              <a:r>
                <a:rPr lang="en-US" sz="1800" dirty="0"/>
                <a:t>wiss Re</a:t>
              </a:r>
            </a:p>
          </p:txBody>
        </p:sp>
      </p:grpSp>
      <p:grpSp>
        <p:nvGrpSpPr>
          <p:cNvPr id="30" name="Group 29">
            <a:extLst>
              <a:ext uri="{FF2B5EF4-FFF2-40B4-BE49-F238E27FC236}">
                <a16:creationId xmlns:a16="http://schemas.microsoft.com/office/drawing/2014/main" id="{6FD0A214-6862-8CD7-3C7E-368807186CFD}"/>
              </a:ext>
            </a:extLst>
          </p:cNvPr>
          <p:cNvGrpSpPr/>
          <p:nvPr/>
        </p:nvGrpSpPr>
        <p:grpSpPr>
          <a:xfrm>
            <a:off x="6543959" y="2880670"/>
            <a:ext cx="1918765" cy="2445408"/>
            <a:chOff x="6621078" y="2880670"/>
            <a:chExt cx="1918765" cy="2445408"/>
          </a:xfrm>
        </p:grpSpPr>
        <p:pic>
          <p:nvPicPr>
            <p:cNvPr id="22" name="Picture 21" descr="A close-up of a person smiling&#10;&#10;AI-generated content may be incorrect.">
              <a:extLst>
                <a:ext uri="{FF2B5EF4-FFF2-40B4-BE49-F238E27FC236}">
                  <a16:creationId xmlns:a16="http://schemas.microsoft.com/office/drawing/2014/main" id="{787156FB-3A22-A306-2EE4-D13159C056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18" t="1490" r="-1118" b="15085"/>
            <a:stretch/>
          </p:blipFill>
          <p:spPr>
            <a:xfrm>
              <a:off x="6762801" y="2880670"/>
              <a:ext cx="1635318" cy="1635318"/>
            </a:xfrm>
            <a:prstGeom prst="rect">
              <a:avLst/>
            </a:prstGeom>
          </p:spPr>
        </p:pic>
        <p:sp>
          <p:nvSpPr>
            <p:cNvPr id="26" name="TextBox 25">
              <a:extLst>
                <a:ext uri="{FF2B5EF4-FFF2-40B4-BE49-F238E27FC236}">
                  <a16:creationId xmlns:a16="http://schemas.microsoft.com/office/drawing/2014/main" id="{5D37E22E-338B-BF83-3667-94AF394F2BE2}"/>
                </a:ext>
              </a:extLst>
            </p:cNvPr>
            <p:cNvSpPr txBox="1"/>
            <p:nvPr/>
          </p:nvSpPr>
          <p:spPr>
            <a:xfrm>
              <a:off x="6621078" y="4679747"/>
              <a:ext cx="191876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b="1" dirty="0"/>
                <a:t>Jack Vales</a:t>
              </a:r>
              <a:br>
                <a:rPr lang="en-US" sz="1800" b="1" dirty="0"/>
              </a:br>
              <a:r>
                <a:rPr lang="en-US" sz="1800" dirty="0"/>
                <a:t>Dentons</a:t>
              </a:r>
            </a:p>
          </p:txBody>
        </p:sp>
      </p:grpSp>
    </p:spTree>
    <p:extLst>
      <p:ext uri="{BB962C8B-B14F-4D97-AF65-F5344CB8AC3E}">
        <p14:creationId xmlns:p14="http://schemas.microsoft.com/office/powerpoint/2010/main" val="236705045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15937" y="1489914"/>
            <a:ext cx="11160128" cy="3878171"/>
          </a:xfrm>
          <a:prstGeom prst="rect">
            <a:avLst/>
          </a:prstGeom>
        </p:spPr>
        <p:txBody>
          <a:bodyPr/>
          <a:lstStyle/>
          <a:p>
            <a:r>
              <a:rPr lang="en-US" dirty="0"/>
              <a:t>Questions?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69E9CD-FEB7-A9A8-17CD-E3BBCD5CFDB2}"/>
              </a:ext>
            </a:extLst>
          </p:cNvPr>
          <p:cNvSpPr>
            <a:spLocks noGrp="1"/>
          </p:cNvSpPr>
          <p:nvPr>
            <p:ph type="pic" sz="half" idx="21"/>
          </p:nvPr>
        </p:nvSpPr>
        <p:spPr>
          <a:xfrm>
            <a:off x="3209925" y="1119358"/>
            <a:ext cx="7486650" cy="4576591"/>
          </a:xfrm>
        </p:spPr>
        <p:txBody>
          <a:bodyPr/>
          <a:lstStyle/>
          <a:p>
            <a:pPr marL="0" indent="0" algn="ctr">
              <a:buNone/>
            </a:pPr>
            <a:r>
              <a:rPr lang="en-US" sz="3200" b="1" dirty="0">
                <a:solidFill>
                  <a:schemeClr val="bg1"/>
                </a:solidFill>
                <a:latin typeface="Century Gothic" panose="020B0502020202020204" pitchFamily="34" charset="0"/>
              </a:rPr>
              <a:t>AGENDA</a:t>
            </a:r>
          </a:p>
          <a:p>
            <a:pPr marL="514350" indent="-514350">
              <a:buFont typeface="+mj-lt"/>
              <a:buAutoNum type="arabicPeriod"/>
            </a:pPr>
            <a:r>
              <a:rPr lang="en-US" sz="3200" dirty="0">
                <a:solidFill>
                  <a:schemeClr val="bg1"/>
                </a:solidFill>
                <a:latin typeface="Century Gothic" panose="020B0502020202020204" pitchFamily="34" charset="0"/>
              </a:rPr>
              <a:t>Microplastics</a:t>
            </a:r>
          </a:p>
          <a:p>
            <a:pPr marL="514350" indent="-514350">
              <a:buFont typeface="+mj-lt"/>
              <a:buAutoNum type="arabicPeriod"/>
            </a:pPr>
            <a:r>
              <a:rPr lang="en-US" sz="3200" dirty="0">
                <a:solidFill>
                  <a:schemeClr val="bg1"/>
                </a:solidFill>
                <a:latin typeface="Century Gothic" panose="020B0502020202020204" pitchFamily="34" charset="0"/>
              </a:rPr>
              <a:t>PFAS</a:t>
            </a:r>
          </a:p>
          <a:p>
            <a:pPr marL="514350" indent="-514350">
              <a:buFont typeface="+mj-lt"/>
              <a:buAutoNum type="arabicPeriod"/>
            </a:pPr>
            <a:r>
              <a:rPr lang="en-US" sz="3200" dirty="0">
                <a:solidFill>
                  <a:schemeClr val="bg1"/>
                </a:solidFill>
                <a:latin typeface="Century Gothic" panose="020B0502020202020204" pitchFamily="34" charset="0"/>
              </a:rPr>
              <a:t>Climate Change Litigation/Legislation</a:t>
            </a:r>
          </a:p>
          <a:p>
            <a:pPr marL="514350" indent="-514350">
              <a:buFont typeface="+mj-lt"/>
              <a:buAutoNum type="arabicPeriod"/>
            </a:pPr>
            <a:r>
              <a:rPr lang="en-US" sz="3200" dirty="0">
                <a:solidFill>
                  <a:schemeClr val="bg1"/>
                </a:solidFill>
                <a:latin typeface="Century Gothic" panose="020B0502020202020204" pitchFamily="34" charset="0"/>
              </a:rPr>
              <a:t>Psychedelics</a:t>
            </a:r>
          </a:p>
          <a:p>
            <a:pPr marL="514350" indent="-514350">
              <a:buFont typeface="+mj-lt"/>
              <a:buAutoNum type="arabicPeriod"/>
            </a:pPr>
            <a:r>
              <a:rPr lang="en-US" sz="3200" dirty="0">
                <a:solidFill>
                  <a:schemeClr val="bg1"/>
                </a:solidFill>
                <a:latin typeface="Century Gothic" panose="020B0502020202020204" pitchFamily="34" charset="0"/>
              </a:rPr>
              <a:t>Alcohol</a:t>
            </a:r>
          </a:p>
          <a:p>
            <a:pPr marL="514350" indent="-514350">
              <a:buFont typeface="+mj-lt"/>
              <a:buAutoNum type="arabicPeriod"/>
            </a:pPr>
            <a:r>
              <a:rPr lang="en-US" sz="3200" dirty="0">
                <a:solidFill>
                  <a:schemeClr val="bg1"/>
                </a:solidFill>
                <a:latin typeface="Century Gothic" panose="020B0502020202020204" pitchFamily="34" charset="0"/>
              </a:rPr>
              <a:t>Ultra Processed Food</a:t>
            </a:r>
          </a:p>
          <a:p>
            <a:pPr marL="514350" indent="-514350">
              <a:buFont typeface="+mj-lt"/>
              <a:buAutoNum type="arabicPeriod"/>
            </a:pPr>
            <a:endParaRPr lang="en-US" sz="3200" dirty="0"/>
          </a:p>
          <a:p>
            <a:pPr marL="514350" indent="-514350">
              <a:buFont typeface="+mj-lt"/>
              <a:buAutoNum type="arabicPeriod"/>
            </a:pPr>
            <a:endParaRPr lang="en-US" sz="3200" dirty="0"/>
          </a:p>
          <a:p>
            <a:pPr algn="ctr"/>
            <a:endParaRPr lang="en-US" dirty="0"/>
          </a:p>
          <a:p>
            <a:pPr algn="ctr"/>
            <a:endParaRPr lang="en-US" dirty="0"/>
          </a:p>
        </p:txBody>
      </p:sp>
    </p:spTree>
    <p:extLst>
      <p:ext uri="{BB962C8B-B14F-4D97-AF65-F5344CB8AC3E}">
        <p14:creationId xmlns:p14="http://schemas.microsoft.com/office/powerpoint/2010/main" val="28300987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B84CC-B662-B5EB-5A3B-B98D7AFF8907}"/>
            </a:ext>
          </a:extLst>
        </p:cNvPr>
        <p:cNvGrpSpPr/>
        <p:nvPr/>
      </p:nvGrpSpPr>
      <p:grpSpPr>
        <a:xfrm>
          <a:off x="0" y="0"/>
          <a:ext cx="0" cy="0"/>
          <a:chOff x="0" y="0"/>
          <a:chExt cx="0" cy="0"/>
        </a:xfrm>
      </p:grpSpPr>
      <p:pic>
        <p:nvPicPr>
          <p:cNvPr id="109" name="Picture Placeholder 4">
            <a:extLst>
              <a:ext uri="{FF2B5EF4-FFF2-40B4-BE49-F238E27FC236}">
                <a16:creationId xmlns:a16="http://schemas.microsoft.com/office/drawing/2014/main" id="{4479CDA1-C22E-D5F2-6485-2EC4A47F0B3A}"/>
              </a:ext>
            </a:extLst>
          </p:cNvPr>
          <p:cNvPicPr>
            <a:picLocks noGrp="1"/>
          </p:cNvPicPr>
          <p:nvPr>
            <p:ph type="pic" idx="21"/>
          </p:nvPr>
        </p:nvPicPr>
        <p:blipFill>
          <a:blip r:embed="rId2">
            <a:extLst>
              <a:ext uri="{28A0092B-C50C-407E-A947-70E740481C1C}">
                <a14:useLocalDpi xmlns:a14="http://schemas.microsoft.com/office/drawing/2010/main" val="0"/>
              </a:ext>
            </a:extLst>
          </a:blip>
          <a:srcRect/>
          <a:stretch/>
        </p:blipFill>
        <p:spPr>
          <a:prstGeom prst="rect">
            <a:avLst/>
          </a:prstGeom>
        </p:spPr>
      </p:pic>
      <p:sp>
        <p:nvSpPr>
          <p:cNvPr id="73" name="Click to edit title">
            <a:extLst>
              <a:ext uri="{FF2B5EF4-FFF2-40B4-BE49-F238E27FC236}">
                <a16:creationId xmlns:a16="http://schemas.microsoft.com/office/drawing/2014/main" id="{14E29119-8140-1E67-737C-C3B7E14D5A92}"/>
              </a:ext>
            </a:extLst>
          </p:cNvPr>
          <p:cNvSpPr txBox="1"/>
          <p:nvPr/>
        </p:nvSpPr>
        <p:spPr>
          <a:xfrm>
            <a:off x="7064887" y="-1117798"/>
            <a:ext cx="4174336"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r>
              <a:rPr lang="en-US" sz="4000" dirty="0"/>
              <a:t>Microplastics</a:t>
            </a:r>
          </a:p>
        </p:txBody>
      </p:sp>
      <p:sp>
        <p:nvSpPr>
          <p:cNvPr id="74" name="Body Level One…">
            <a:extLst>
              <a:ext uri="{FF2B5EF4-FFF2-40B4-BE49-F238E27FC236}">
                <a16:creationId xmlns:a16="http://schemas.microsoft.com/office/drawing/2014/main" id="{93669C5C-BA3F-7F6F-B671-5876843B0664}"/>
              </a:ext>
            </a:extLst>
          </p:cNvPr>
          <p:cNvSpPr txBox="1"/>
          <p:nvPr/>
        </p:nvSpPr>
        <p:spPr>
          <a:xfrm>
            <a:off x="6609288" y="1779362"/>
            <a:ext cx="4645701" cy="4378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10000"/>
          </a:bodyPr>
          <a:lstStyle>
            <a:lvl1pPr algn="r" defTabSz="214884">
              <a:defRPr sz="1316">
                <a:latin typeface="Century Gothic"/>
                <a:ea typeface="Century Gothic"/>
                <a:cs typeface="Century Gothic"/>
                <a:sym typeface="Century Gothic"/>
              </a:defRPr>
            </a:lvl1pPr>
            <a:lvl2pPr algn="r" defTabSz="214884">
              <a:defRPr sz="1316">
                <a:latin typeface="Century Gothic"/>
                <a:ea typeface="Century Gothic"/>
                <a:cs typeface="Century Gothic"/>
                <a:sym typeface="Century Gothic"/>
              </a:defRPr>
            </a:lvl2pPr>
            <a:lvl3pPr algn="r" defTabSz="214884">
              <a:defRPr sz="1316">
                <a:latin typeface="Century Gothic"/>
                <a:ea typeface="Century Gothic"/>
                <a:cs typeface="Century Gothic"/>
                <a:sym typeface="Century Gothic"/>
              </a:defRPr>
            </a:lvl3pPr>
            <a:lvl4pPr algn="r" defTabSz="214884">
              <a:defRPr sz="1316">
                <a:latin typeface="Century Gothic"/>
                <a:ea typeface="Century Gothic"/>
                <a:cs typeface="Century Gothic"/>
                <a:sym typeface="Century Gothic"/>
              </a:defRPr>
            </a:lvl4pPr>
            <a:lvl5pPr algn="r" defTabSz="214884">
              <a:defRPr sz="1316">
                <a:latin typeface="Century Gothic"/>
                <a:ea typeface="Century Gothic"/>
                <a:cs typeface="Century Gothic"/>
                <a:sym typeface="Century Gothic"/>
              </a:defRPr>
            </a:lvl5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Particles smaller than 5 millimeters that slough off plastic as it degrades. </a:t>
            </a:r>
            <a:b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endPar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Microplastics smaller than 1 micrometer (a strand of DNA is approximately 2.5 nm), known as nano-plastics, can infiltrate cells.</a:t>
            </a:r>
            <a:b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endPar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Microplastics are everywhere: toothpaste contains microbeads; drinks stored in plastic bottles; food that is packaged, stored, and microwaved in plastic;  trash, dust, fabrics, cosmetics, cleaning products, rain, seafood, produce, table salt, and in water from community water supplies or private wells.</a:t>
            </a:r>
            <a:b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endPar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Microplastics have been detected throughout the human body, including in the blood, lungs, testicles, saliva, liver, kidneys, and placenta.</a:t>
            </a:r>
          </a:p>
        </p:txBody>
      </p:sp>
    </p:spTree>
    <p:extLst>
      <p:ext uri="{BB962C8B-B14F-4D97-AF65-F5344CB8AC3E}">
        <p14:creationId xmlns:p14="http://schemas.microsoft.com/office/powerpoint/2010/main" val="29047956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D18-D9B0-B2F3-B40F-4442CB9D21BC}"/>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3DC9F8CE-EADA-B3A9-885F-A7F6C2317E3F}"/>
              </a:ext>
            </a:extLst>
          </p:cNvPr>
          <p:cNvSpPr txBox="1"/>
          <p:nvPr/>
        </p:nvSpPr>
        <p:spPr>
          <a:xfrm>
            <a:off x="6832774" y="188890"/>
            <a:ext cx="4174336" cy="1518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Human Health Effects</a:t>
            </a:r>
            <a:endParaRPr lang="en-US" sz="4000" dirty="0"/>
          </a:p>
        </p:txBody>
      </p:sp>
      <p:sp>
        <p:nvSpPr>
          <p:cNvPr id="6" name="TextBox 5">
            <a:extLst>
              <a:ext uri="{FF2B5EF4-FFF2-40B4-BE49-F238E27FC236}">
                <a16:creationId xmlns:a16="http://schemas.microsoft.com/office/drawing/2014/main" id="{E32CD495-6409-73CC-5DEA-6298A85720F0}"/>
              </a:ext>
            </a:extLst>
          </p:cNvPr>
          <p:cNvSpPr txBox="1"/>
          <p:nvPr/>
        </p:nvSpPr>
        <p:spPr>
          <a:xfrm>
            <a:off x="2259396" y="1854593"/>
            <a:ext cx="9146755" cy="4026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Humans consume 5 grams of microplastics each week, which is about the weight of a credit card.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The human brain contains about 7 grams of microplastics — roughly the weight of an average plastic spoon.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Exposure has also been linked to:</a:t>
            </a:r>
          </a:p>
          <a:p>
            <a:pPr marL="2286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An increased risk of heart attack and stroke </a:t>
            </a:r>
          </a:p>
          <a:p>
            <a:pPr marL="2286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Some cancers </a:t>
            </a:r>
          </a:p>
          <a:p>
            <a:pPr marL="2286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Impaired immune response</a:t>
            </a:r>
          </a:p>
          <a:p>
            <a:pPr marL="2286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Growth retardation</a:t>
            </a:r>
          </a:p>
          <a:p>
            <a:pPr marL="2286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Reduced fertility</a:t>
            </a:r>
          </a:p>
          <a:p>
            <a:pPr marR="0" lvl="0" algn="l" defTabSz="914400" rtl="0" eaLnBrk="1" fontAlgn="auto" latinLnBrk="0" hangingPunct="1">
              <a:lnSpc>
                <a:spcPct val="90000"/>
              </a:lnSpc>
              <a:spcBef>
                <a:spcPts val="1000"/>
              </a:spcBef>
              <a:spcAft>
                <a:spcPts val="0"/>
              </a:spcAft>
              <a:buClrTx/>
              <a:buSzTx/>
              <a:tabLst/>
              <a:defRPr/>
            </a:pP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The FDA continues to monitor the research on microplastics and </a:t>
            </a:r>
            <a:r>
              <a:rPr kumimoji="0" lang="en-US" sz="15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nanoplastics</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 If the FDA determines, based on scientific evidence, that microplastics or </a:t>
            </a:r>
            <a:r>
              <a:rPr kumimoji="0" lang="en-US" sz="1500" b="0" i="0" u="none" strike="noStrike" kern="1200" cap="none" spc="0" normalizeH="0" baseline="0" noProof="0" dirty="0" err="1">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nanoplastics</a:t>
            </a:r>
            <a:r>
              <a:rPr kumimoji="0" lang="en-US" sz="15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 in food, including packaged food and beverages, adversely affect human health, the FDA will take regulatory action to protect public health.</a:t>
            </a:r>
          </a:p>
        </p:txBody>
      </p:sp>
    </p:spTree>
    <p:extLst>
      <p:ext uri="{BB962C8B-B14F-4D97-AF65-F5344CB8AC3E}">
        <p14:creationId xmlns:p14="http://schemas.microsoft.com/office/powerpoint/2010/main" val="15018788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DDBC-C4BA-9EDB-7B07-12B65B60C675}"/>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36F54773-AFF1-43E1-D3D2-1E3BF5DE393B}"/>
              </a:ext>
            </a:extLst>
          </p:cNvPr>
          <p:cNvSpPr txBox="1"/>
          <p:nvPr/>
        </p:nvSpPr>
        <p:spPr>
          <a:xfrm>
            <a:off x="6832774" y="188890"/>
            <a:ext cx="4174336" cy="1518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lnSpcReduction="10000"/>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State Statutes and Regulations</a:t>
            </a:r>
            <a:endParaRPr lang="en-US" sz="4000" dirty="0"/>
          </a:p>
        </p:txBody>
      </p:sp>
      <p:sp>
        <p:nvSpPr>
          <p:cNvPr id="6" name="TextBox 5">
            <a:extLst>
              <a:ext uri="{FF2B5EF4-FFF2-40B4-BE49-F238E27FC236}">
                <a16:creationId xmlns:a16="http://schemas.microsoft.com/office/drawing/2014/main" id="{807B423C-9059-2280-C055-6AC31638EA36}"/>
              </a:ext>
            </a:extLst>
          </p:cNvPr>
          <p:cNvSpPr txBox="1"/>
          <p:nvPr/>
        </p:nvSpPr>
        <p:spPr>
          <a:xfrm>
            <a:off x="2259396" y="1970339"/>
            <a:ext cx="9146755" cy="3503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FDA’s Microbead-Free Waters Act prohibits the manufacture and distribution of rinse-off cosmetics containing intentionally added microbeads.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Connecticut Public Act 15-5 Sec. 50 — Microbead Ban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California AB 888 — Waste management: Plastic microbeads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Illinois SB 2727 — EPA – Cosmetic Product – Microbead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Wisconsin SB 15 — Manufacture and acceptance for sale of products containing microbeads.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Colorado HB 15-1144: Prohibit Plastic Microbeads Personal Care Products</a:t>
            </a:r>
          </a:p>
        </p:txBody>
      </p:sp>
    </p:spTree>
    <p:extLst>
      <p:ext uri="{BB962C8B-B14F-4D97-AF65-F5344CB8AC3E}">
        <p14:creationId xmlns:p14="http://schemas.microsoft.com/office/powerpoint/2010/main" val="15887996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5ECB3-52A4-3481-84A9-AA3753E97340}"/>
            </a:ext>
          </a:extLst>
        </p:cNvPr>
        <p:cNvGrpSpPr/>
        <p:nvPr/>
      </p:nvGrpSpPr>
      <p:grpSpPr>
        <a:xfrm>
          <a:off x="0" y="0"/>
          <a:ext cx="0" cy="0"/>
          <a:chOff x="0" y="0"/>
          <a:chExt cx="0" cy="0"/>
        </a:xfrm>
      </p:grpSpPr>
      <p:sp>
        <p:nvSpPr>
          <p:cNvPr id="73" name="Click to edit title">
            <a:extLst>
              <a:ext uri="{FF2B5EF4-FFF2-40B4-BE49-F238E27FC236}">
                <a16:creationId xmlns:a16="http://schemas.microsoft.com/office/drawing/2014/main" id="{6FEDDC08-4C6A-C4B6-4611-530D954D7471}"/>
              </a:ext>
            </a:extLst>
          </p:cNvPr>
          <p:cNvSpPr txBox="1"/>
          <p:nvPr/>
        </p:nvSpPr>
        <p:spPr>
          <a:xfrm>
            <a:off x="6832774" y="188890"/>
            <a:ext cx="4174336" cy="1518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2800" dirty="0"/>
              <a:t>Litigation</a:t>
            </a:r>
            <a:endParaRPr lang="en-US" sz="4000" dirty="0"/>
          </a:p>
        </p:txBody>
      </p:sp>
      <p:sp>
        <p:nvSpPr>
          <p:cNvPr id="6" name="TextBox 5">
            <a:extLst>
              <a:ext uri="{FF2B5EF4-FFF2-40B4-BE49-F238E27FC236}">
                <a16:creationId xmlns:a16="http://schemas.microsoft.com/office/drawing/2014/main" id="{110F4929-DE83-4549-7DCF-7ABF61237559}"/>
              </a:ext>
            </a:extLst>
          </p:cNvPr>
          <p:cNvSpPr txBox="1"/>
          <p:nvPr/>
        </p:nvSpPr>
        <p:spPr>
          <a:xfrm>
            <a:off x="2259396" y="2028213"/>
            <a:ext cx="9146755" cy="3247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Arial" panose="020B0604020202020204" pitchFamily="34" charset="0"/>
              </a:rPr>
              <a:t>Actions have been filed against bottled water companies alleging they falsely labeled, marketed, or advertised their bottled water as “natural” when the water contained unnatural microplastics.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“BPA free” is being challenged as misleading under the theory that consumers allegedly interpret “BPA free” to mean that the product is free of all microplastics.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Consumer plaintiffs claim they would not have bought the products had they been aware of the presence of these substances.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Plaintiffs often assert consumer protection claims in tandem with claims for breach of warranty, fraud, and failure to warn.</a:t>
            </a:r>
          </a:p>
        </p:txBody>
      </p:sp>
    </p:spTree>
    <p:extLst>
      <p:ext uri="{BB962C8B-B14F-4D97-AF65-F5344CB8AC3E}">
        <p14:creationId xmlns:p14="http://schemas.microsoft.com/office/powerpoint/2010/main" val="14255397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F53F7-6304-C35F-4130-6B3BD8831AC8}"/>
            </a:ext>
          </a:extLst>
        </p:cNvPr>
        <p:cNvGrpSpPr/>
        <p:nvPr/>
      </p:nvGrpSpPr>
      <p:grpSpPr>
        <a:xfrm>
          <a:off x="0" y="0"/>
          <a:ext cx="0" cy="0"/>
          <a:chOff x="0" y="0"/>
          <a:chExt cx="0" cy="0"/>
        </a:xfrm>
      </p:grpSpPr>
      <p:pic>
        <p:nvPicPr>
          <p:cNvPr id="109" name="Picture Placeholder 4">
            <a:extLst>
              <a:ext uri="{FF2B5EF4-FFF2-40B4-BE49-F238E27FC236}">
                <a16:creationId xmlns:a16="http://schemas.microsoft.com/office/drawing/2014/main" id="{3EEEBAE0-7171-976E-B53F-CAE078EF2BFB}"/>
              </a:ext>
            </a:extLst>
          </p:cNvPr>
          <p:cNvPicPr>
            <a:picLocks noGrp="1"/>
          </p:cNvPicPr>
          <p:nvPr>
            <p:ph type="pic" idx="21"/>
          </p:nvPr>
        </p:nvPicPr>
        <p:blipFill rotWithShape="1">
          <a:blip r:embed="rId2" cstate="print">
            <a:extLst>
              <a:ext uri="{28A0092B-C50C-407E-A947-70E740481C1C}">
                <a14:useLocalDpi xmlns:a14="http://schemas.microsoft.com/office/drawing/2010/main" val="0"/>
              </a:ext>
            </a:extLst>
          </a:blip>
          <a:srcRect l="-22131" r="-22131"/>
          <a:stretch/>
        </p:blipFill>
        <p:spPr>
          <a:prstGeom prst="rect">
            <a:avLst/>
          </a:prstGeom>
          <a:solidFill>
            <a:srgbClr val="FFFFFF"/>
          </a:solidFill>
        </p:spPr>
      </p:pic>
      <p:sp>
        <p:nvSpPr>
          <p:cNvPr id="73" name="Click to edit title">
            <a:extLst>
              <a:ext uri="{FF2B5EF4-FFF2-40B4-BE49-F238E27FC236}">
                <a16:creationId xmlns:a16="http://schemas.microsoft.com/office/drawing/2014/main" id="{1F515FBE-53BE-8E0E-1B52-DE0581922698}"/>
              </a:ext>
            </a:extLst>
          </p:cNvPr>
          <p:cNvSpPr txBox="1"/>
          <p:nvPr/>
        </p:nvSpPr>
        <p:spPr>
          <a:xfrm>
            <a:off x="6909891" y="805833"/>
            <a:ext cx="4174336" cy="278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fontScale="85000" lnSpcReduction="20000"/>
          </a:bodyPr>
          <a:lstStyle>
            <a:lvl1pPr algn="r">
              <a:defRPr sz="5600" b="1">
                <a:solidFill>
                  <a:srgbClr val="FFFFFF"/>
                </a:solidFill>
                <a:latin typeface="Century Gothic"/>
                <a:ea typeface="Century Gothic"/>
                <a:cs typeface="Century Gothic"/>
                <a:sym typeface="Century Gothic"/>
              </a:defRPr>
            </a:lvl1pPr>
          </a:lstStyle>
          <a:p>
            <a:endParaRPr lang="en-US" sz="4000" dirty="0"/>
          </a:p>
          <a:p>
            <a:r>
              <a:rPr lang="en-US" sz="4000" dirty="0"/>
              <a:t>Per- and Poly-Fluoroalkyl Substances (“PFAS”)</a:t>
            </a:r>
            <a:br>
              <a:rPr lang="en-US" sz="4000" dirty="0"/>
            </a:br>
            <a:endParaRPr lang="en-US" sz="4000" dirty="0"/>
          </a:p>
        </p:txBody>
      </p:sp>
    </p:spTree>
    <p:extLst>
      <p:ext uri="{BB962C8B-B14F-4D97-AF65-F5344CB8AC3E}">
        <p14:creationId xmlns:p14="http://schemas.microsoft.com/office/powerpoint/2010/main" val="122750982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xml><?xml version="1.0" encoding="utf-8"?>
<p:tagLst xmlns:a="http://schemas.openxmlformats.org/drawingml/2006/main" xmlns:r="http://schemas.openxmlformats.org/officeDocument/2006/relationships" xmlns:p="http://schemas.openxmlformats.org/presentationml/2006/main">
  <p:tag name="SHAPETYPE" val="Gradient"/>
</p:tagLst>
</file>

<file path=ppt/tags/tag10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xml><?xml version="1.0" encoding="utf-8"?>
<p:tagLst xmlns:a="http://schemas.openxmlformats.org/drawingml/2006/main" xmlns:r="http://schemas.openxmlformats.org/officeDocument/2006/relationships" xmlns:p="http://schemas.openxmlformats.org/presentationml/2006/main">
  <p:tag name="SHAPETYPE" val="footer"/>
</p:tagLst>
</file>

<file path=ppt/tags/tag10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xml><?xml version="1.0" encoding="utf-8"?>
<p:tagLst xmlns:a="http://schemas.openxmlformats.org/drawingml/2006/main" xmlns:r="http://schemas.openxmlformats.org/officeDocument/2006/relationships" xmlns:p="http://schemas.openxmlformats.org/presentationml/2006/main">
  <p:tag name="SHAPETYPE" val="footer"/>
</p:tagLst>
</file>

<file path=ppt/tags/tag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2.xml><?xml version="1.0" encoding="utf-8"?>
<p:tagLst xmlns:a="http://schemas.openxmlformats.org/drawingml/2006/main" xmlns:r="http://schemas.openxmlformats.org/officeDocument/2006/relationships" xmlns:p="http://schemas.openxmlformats.org/presentationml/2006/main">
  <p:tag name="SHAPETYPE" val="footer"/>
</p:tagLst>
</file>

<file path=ppt/tags/tag1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5.xml><?xml version="1.0" encoding="utf-8"?>
<p:tagLst xmlns:a="http://schemas.openxmlformats.org/drawingml/2006/main" xmlns:r="http://schemas.openxmlformats.org/officeDocument/2006/relationships" xmlns:p="http://schemas.openxmlformats.org/presentationml/2006/main">
  <p:tag name="SHAPETYPE" val="footer"/>
</p:tagLst>
</file>

<file path=ppt/tags/tag12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8.xml><?xml version="1.0" encoding="utf-8"?>
<p:tagLst xmlns:a="http://schemas.openxmlformats.org/drawingml/2006/main" xmlns:r="http://schemas.openxmlformats.org/officeDocument/2006/relationships" xmlns:p="http://schemas.openxmlformats.org/presentationml/2006/main">
  <p:tag name="SHAPETYPE" val="footer"/>
</p:tagLst>
</file>

<file path=ppt/tags/tag12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7.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1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9.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40.xml><?xml version="1.0" encoding="utf-8"?>
<p:tagLst xmlns:a="http://schemas.openxmlformats.org/drawingml/2006/main" xmlns:r="http://schemas.openxmlformats.org/officeDocument/2006/relationships" xmlns:p="http://schemas.openxmlformats.org/presentationml/2006/main">
  <p:tag name="[SUBGRID]" val="[SubGrid]"/>
</p:tagLst>
</file>

<file path=ppt/tags/tag141.xml><?xml version="1.0" encoding="utf-8"?>
<p:tagLst xmlns:a="http://schemas.openxmlformats.org/drawingml/2006/main" xmlns:r="http://schemas.openxmlformats.org/officeDocument/2006/relationships" xmlns:p="http://schemas.openxmlformats.org/presentationml/2006/main">
  <p:tag name="[SUBGRID]" val="[SubGrid]"/>
</p:tagLst>
</file>

<file path=ppt/tags/tag142.xml><?xml version="1.0" encoding="utf-8"?>
<p:tagLst xmlns:a="http://schemas.openxmlformats.org/drawingml/2006/main" xmlns:r="http://schemas.openxmlformats.org/officeDocument/2006/relationships" xmlns:p="http://schemas.openxmlformats.org/presentationml/2006/main">
  <p:tag name="[SUBGRID]" val="[SubGrid]"/>
</p:tagLst>
</file>

<file path=ppt/tags/tag143.xml><?xml version="1.0" encoding="utf-8"?>
<p:tagLst xmlns:a="http://schemas.openxmlformats.org/drawingml/2006/main" xmlns:r="http://schemas.openxmlformats.org/officeDocument/2006/relationships" xmlns:p="http://schemas.openxmlformats.org/presentationml/2006/main">
  <p:tag name="[SUBGRID]" val="[SubGrid]"/>
</p:tagLst>
</file>

<file path=ppt/tags/tag144.xml><?xml version="1.0" encoding="utf-8"?>
<p:tagLst xmlns:a="http://schemas.openxmlformats.org/drawingml/2006/main" xmlns:r="http://schemas.openxmlformats.org/officeDocument/2006/relationships" xmlns:p="http://schemas.openxmlformats.org/presentationml/2006/main">
  <p:tag name="[SUBGRID]" val="[SubGrid]"/>
</p:tagLst>
</file>

<file path=ppt/tags/tag145.xml><?xml version="1.0" encoding="utf-8"?>
<p:tagLst xmlns:a="http://schemas.openxmlformats.org/drawingml/2006/main" xmlns:r="http://schemas.openxmlformats.org/officeDocument/2006/relationships" xmlns:p="http://schemas.openxmlformats.org/presentationml/2006/main">
  <p:tag name="[SUBGRID]" val="[SubGrid]"/>
</p:tagLst>
</file>

<file path=ppt/tags/tag146.xml><?xml version="1.0" encoding="utf-8"?>
<p:tagLst xmlns:a="http://schemas.openxmlformats.org/drawingml/2006/main" xmlns:r="http://schemas.openxmlformats.org/officeDocument/2006/relationships" xmlns:p="http://schemas.openxmlformats.org/presentationml/2006/main">
  <p:tag name="[SUBGRID]" val="[SubGrid]"/>
</p:tagLst>
</file>

<file path=ppt/tags/tag147.xml><?xml version="1.0" encoding="utf-8"?>
<p:tagLst xmlns:a="http://schemas.openxmlformats.org/drawingml/2006/main" xmlns:r="http://schemas.openxmlformats.org/officeDocument/2006/relationships" xmlns:p="http://schemas.openxmlformats.org/presentationml/2006/main">
  <p:tag name="[SUBGRID]" val="[SubGrid]"/>
</p:tagLst>
</file>

<file path=ppt/tags/tag148.xml><?xml version="1.0" encoding="utf-8"?>
<p:tagLst xmlns:a="http://schemas.openxmlformats.org/drawingml/2006/main" xmlns:r="http://schemas.openxmlformats.org/officeDocument/2006/relationships" xmlns:p="http://schemas.openxmlformats.org/presentationml/2006/main">
  <p:tag name="[SUBGRID]" val="[SubGrid]"/>
</p:tagLst>
</file>

<file path=ppt/tags/tag149.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0.xml><?xml version="1.0" encoding="utf-8"?>
<p:tagLst xmlns:a="http://schemas.openxmlformats.org/drawingml/2006/main" xmlns:r="http://schemas.openxmlformats.org/officeDocument/2006/relationships" xmlns:p="http://schemas.openxmlformats.org/presentationml/2006/main">
  <p:tag name="[SUBGRID]" val="[SubGrid]"/>
</p:tagLst>
</file>

<file path=ppt/tags/tag151.xml><?xml version="1.0" encoding="utf-8"?>
<p:tagLst xmlns:a="http://schemas.openxmlformats.org/drawingml/2006/main" xmlns:r="http://schemas.openxmlformats.org/officeDocument/2006/relationships" xmlns:p="http://schemas.openxmlformats.org/presentationml/2006/main">
  <p:tag name="[SUBGRID]" val="[SubGrid]"/>
</p:tagLst>
</file>

<file path=ppt/tags/tag152.xml><?xml version="1.0" encoding="utf-8"?>
<p:tagLst xmlns:a="http://schemas.openxmlformats.org/drawingml/2006/main" xmlns:r="http://schemas.openxmlformats.org/officeDocument/2006/relationships" xmlns:p="http://schemas.openxmlformats.org/presentationml/2006/main">
  <p:tag name="[SUBGRID]" val="[SubGrid]"/>
</p:tagLst>
</file>

<file path=ppt/tags/tag153.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SHAPETYPE" val="footer"/>
</p:tagLst>
</file>

<file path=ppt/tags/tag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3.xml><?xml version="1.0" encoding="utf-8"?>
<p:tagLst xmlns:a="http://schemas.openxmlformats.org/drawingml/2006/main" xmlns:r="http://schemas.openxmlformats.org/officeDocument/2006/relationships" xmlns:p="http://schemas.openxmlformats.org/presentationml/2006/main">
  <p:tag name="SHAPETYPE" val="footer"/>
</p:tagLst>
</file>

<file path=ppt/tags/tag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xml><?xml version="1.0" encoding="utf-8"?>
<p:tagLst xmlns:a="http://schemas.openxmlformats.org/drawingml/2006/main" xmlns:r="http://schemas.openxmlformats.org/officeDocument/2006/relationships" xmlns:p="http://schemas.openxmlformats.org/presentationml/2006/main">
  <p:tag name="SHAPETYPE" val="footer"/>
</p:tagLst>
</file>

<file path=ppt/tags/tag2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xml><?xml version="1.0" encoding="utf-8"?>
<p:tagLst xmlns:a="http://schemas.openxmlformats.org/drawingml/2006/main" xmlns:r="http://schemas.openxmlformats.org/officeDocument/2006/relationships" xmlns:p="http://schemas.openxmlformats.org/presentationml/2006/main">
  <p:tag name="SHAPETYPE" val="footer"/>
</p:tagLst>
</file>

<file path=ppt/tags/tag3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5.xml><?xml version="1.0" encoding="utf-8"?>
<p:tagLst xmlns:a="http://schemas.openxmlformats.org/drawingml/2006/main" xmlns:r="http://schemas.openxmlformats.org/officeDocument/2006/relationships" xmlns:p="http://schemas.openxmlformats.org/presentationml/2006/main">
  <p:tag name="SHAPETYPE" val="footer"/>
</p:tagLst>
</file>

<file path=ppt/tags/tag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9.xml><?xml version="1.0" encoding="utf-8"?>
<p:tagLst xmlns:a="http://schemas.openxmlformats.org/drawingml/2006/main" xmlns:r="http://schemas.openxmlformats.org/officeDocument/2006/relationships" xmlns:p="http://schemas.openxmlformats.org/presentationml/2006/main">
  <p:tag name="SHAPETYPE" val="footer"/>
</p:tagLst>
</file>

<file path=ppt/tags/tag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xml><?xml version="1.0" encoding="utf-8"?>
<p:tagLst xmlns:a="http://schemas.openxmlformats.org/drawingml/2006/main" xmlns:r="http://schemas.openxmlformats.org/officeDocument/2006/relationships" xmlns:p="http://schemas.openxmlformats.org/presentationml/2006/main">
  <p:tag name="SHAPETYPE" val="Gradient"/>
</p:tagLst>
</file>

<file path=ppt/tags/tag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4.xml><?xml version="1.0" encoding="utf-8"?>
<p:tagLst xmlns:a="http://schemas.openxmlformats.org/drawingml/2006/main" xmlns:r="http://schemas.openxmlformats.org/officeDocument/2006/relationships" xmlns:p="http://schemas.openxmlformats.org/presentationml/2006/main">
  <p:tag name="SHAPETYPE" val="footer"/>
</p:tagLst>
</file>

<file path=ppt/tags/tag4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6.xml><?xml version="1.0" encoding="utf-8"?>
<p:tagLst xmlns:a="http://schemas.openxmlformats.org/drawingml/2006/main" xmlns:r="http://schemas.openxmlformats.org/officeDocument/2006/relationships" xmlns:p="http://schemas.openxmlformats.org/presentationml/2006/main">
  <p:tag name="SHAPETYPE" val="Gradient"/>
</p:tagLst>
</file>

<file path=ppt/tags/tag4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9.xml><?xml version="1.0" encoding="utf-8"?>
<p:tagLst xmlns:a="http://schemas.openxmlformats.org/drawingml/2006/main" xmlns:r="http://schemas.openxmlformats.org/officeDocument/2006/relationships" xmlns:p="http://schemas.openxmlformats.org/presentationml/2006/main">
  <p:tag name="SHAPETYPE" val="footer"/>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3.xml><?xml version="1.0" encoding="utf-8"?>
<p:tagLst xmlns:a="http://schemas.openxmlformats.org/drawingml/2006/main" xmlns:r="http://schemas.openxmlformats.org/officeDocument/2006/relationships" xmlns:p="http://schemas.openxmlformats.org/presentationml/2006/main">
  <p:tag name="SHAPETYPE" val="footer"/>
</p:tagLst>
</file>

<file path=ppt/tags/tag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xml><?xml version="1.0" encoding="utf-8"?>
<p:tagLst xmlns:a="http://schemas.openxmlformats.org/drawingml/2006/main" xmlns:r="http://schemas.openxmlformats.org/officeDocument/2006/relationships" xmlns:p="http://schemas.openxmlformats.org/presentationml/2006/main">
  <p:tag name="SHAPETYPE" val="footer"/>
</p:tagLst>
</file>

<file path=ppt/tags/tag5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xml><?xml version="1.0" encoding="utf-8"?>
<p:tagLst xmlns:a="http://schemas.openxmlformats.org/drawingml/2006/main" xmlns:r="http://schemas.openxmlformats.org/officeDocument/2006/relationships" xmlns:p="http://schemas.openxmlformats.org/presentationml/2006/main">
  <p:tag name="SHAPETYPE" val="Gradient"/>
</p:tagLst>
</file>

<file path=ppt/tags/tag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xml><?xml version="1.0" encoding="utf-8"?>
<p:tagLst xmlns:a="http://schemas.openxmlformats.org/drawingml/2006/main" xmlns:r="http://schemas.openxmlformats.org/officeDocument/2006/relationships" xmlns:p="http://schemas.openxmlformats.org/presentationml/2006/main">
  <p:tag name="SHAPETYPE" val="footer"/>
</p:tagLst>
</file>

<file path=ppt/tags/tag8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4.xml><?xml version="1.0" encoding="utf-8"?>
<p:tagLst xmlns:a="http://schemas.openxmlformats.org/drawingml/2006/main" xmlns:r="http://schemas.openxmlformats.org/officeDocument/2006/relationships" xmlns:p="http://schemas.openxmlformats.org/presentationml/2006/main">
  <p:tag name="SHAPETYPE" val="footer"/>
</p:tagLst>
</file>

<file path=ppt/tags/tag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xml><?xml version="1.0" encoding="utf-8"?>
<p:tagLst xmlns:a="http://schemas.openxmlformats.org/drawingml/2006/main" xmlns:r="http://schemas.openxmlformats.org/officeDocument/2006/relationships" xmlns:p="http://schemas.openxmlformats.org/presentationml/2006/main">
  <p:tag name="SHAPETYPE" val="footer"/>
</p:tagLst>
</file>

<file path=ppt/tags/tag8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0.xml><?xml version="1.0" encoding="utf-8"?>
<p:tagLst xmlns:a="http://schemas.openxmlformats.org/drawingml/2006/main" xmlns:r="http://schemas.openxmlformats.org/officeDocument/2006/relationships" xmlns:p="http://schemas.openxmlformats.org/presentationml/2006/main">
  <p:tag name="SHAPETYPE" val="footer"/>
</p:tagLst>
</file>

<file path=ppt/tags/tag9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3.xml><?xml version="1.0" encoding="utf-8"?>
<p:tagLst xmlns:a="http://schemas.openxmlformats.org/drawingml/2006/main" xmlns:r="http://schemas.openxmlformats.org/officeDocument/2006/relationships" xmlns:p="http://schemas.openxmlformats.org/presentationml/2006/main">
  <p:tag name="SHAPETYPE" val="footer"/>
</p:tagLst>
</file>

<file path=ppt/tags/tag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9.xml><?xml version="1.0" encoding="utf-8"?>
<p:tagLst xmlns:a="http://schemas.openxmlformats.org/drawingml/2006/main" xmlns:r="http://schemas.openxmlformats.org/officeDocument/2006/relationships" xmlns:p="http://schemas.openxmlformats.org/presentationml/2006/main">
  <p:tag name="SHAPETYPE" val="SlideNumber"/>
</p:tagLst>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wissRe">
  <a:themeElements>
    <a:clrScheme name="SR New Blue">
      <a:dk1>
        <a:srgbClr val="283E36"/>
      </a:dk1>
      <a:lt1>
        <a:sysClr val="window" lastClr="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 id="{0D805BC7-1413-4D3D-A290-FEDFD5D9CF23}" vid="{C6A06ACF-2E29-4A9C-8500-F25BA87E122A}"/>
    </a:ext>
  </a:extLst>
</a:theme>
</file>

<file path=ppt/theme/theme3.xml><?xml version="1.0" encoding="utf-8"?>
<a:theme xmlns:a="http://schemas.openxmlformats.org/drawingml/2006/main" name="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theme>
</file>

<file path=ppt/theme/theme4.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item.xml><?xml version="1.0" encoding="utf-8"?>
<properties xmlns="http://www.imanage.com/work/xmlschema">
  <documentid>US_ACTIVE!129862186.1</documentid>
  <senderid>JVALES</senderid>
  <senderemail>JOHN.VALES@DENTONS.COM</senderemail>
  <lastmodified>2025-04-02T19:51:42.0000000-04:00</lastmodified>
  <database>US_ACTIVE</database>
</properties>
</file>

<file path=docProps/app.xml><?xml version="1.0" encoding="utf-8"?>
<Properties xmlns="http://schemas.openxmlformats.org/officeDocument/2006/extended-properties" xmlns:vt="http://schemas.openxmlformats.org/officeDocument/2006/docPropsVTypes">
  <TotalTime>3241</TotalTime>
  <Words>2785</Words>
  <Application>Microsoft Office PowerPoint</Application>
  <PresentationFormat>Widescreen</PresentationFormat>
  <Paragraphs>231</Paragraphs>
  <Slides>30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Arial Black</vt:lpstr>
      <vt:lpstr>Calibri</vt:lpstr>
      <vt:lpstr>Century Gothic</vt:lpstr>
      <vt:lpstr>Jost</vt:lpstr>
      <vt:lpstr>Source Sans Pro</vt:lpstr>
      <vt:lpstr>SwissReSans</vt:lpstr>
      <vt:lpstr>SwissReSans Light</vt:lpstr>
      <vt:lpstr>Light skin</vt:lpstr>
      <vt:lpstr>SwissRe</vt:lpstr>
      <vt:lpstr>Dentons 16:9</vt:lpstr>
      <vt:lpstr>PowerPoint Presentation</vt:lpstr>
      <vt:lpstr>Emerging Risks</vt:lpstr>
      <vt:lpstr>Meeting you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Vales, John R.</cp:lastModifiedBy>
  <cp:revision>14</cp:revision>
  <dcterms:modified xsi:type="dcterms:W3CDTF">2025-04-02T23:51:42Z</dcterms:modified>
</cp:coreProperties>
</file>