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63" r:id="rId4"/>
    <p:sldId id="280" r:id="rId5"/>
    <p:sldId id="274" r:id="rId6"/>
    <p:sldId id="282" r:id="rId7"/>
    <p:sldId id="275" r:id="rId8"/>
    <p:sldId id="277" r:id="rId9"/>
    <p:sldId id="276" r:id="rId10"/>
    <p:sldId id="278" r:id="rId11"/>
    <p:sldId id="279" r:id="rId12"/>
    <p:sldId id="284" r:id="rId13"/>
    <p:sldId id="264" r:id="rId14"/>
    <p:sldId id="265" r:id="rId15"/>
    <p:sldId id="267" r:id="rId16"/>
    <p:sldId id="268" r:id="rId17"/>
    <p:sldId id="269" r:id="rId18"/>
    <p:sldId id="270" r:id="rId19"/>
    <p:sldId id="271" r:id="rId20"/>
    <p:sldId id="272" r:id="rId21"/>
    <p:sldId id="273" r:id="rId22"/>
    <p:sldId id="281" r:id="rId23"/>
    <p:sldId id="283"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8FE"/>
    <a:srgbClr val="000000"/>
    <a:srgbClr val="053573"/>
    <a:srgbClr val="C83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V. Kniffen" userId="1c732c8c-36b0-49dc-bc88-3a2f70ccc009" providerId="ADAL" clId="{8B5EB1C8-5615-49E4-8B77-02B659E20BD5}"/>
    <pc:docChg chg="undo custSel addSld modSld sldOrd">
      <pc:chgData name="Elizabeth V. Kniffen" userId="1c732c8c-36b0-49dc-bc88-3a2f70ccc009" providerId="ADAL" clId="{8B5EB1C8-5615-49E4-8B77-02B659E20BD5}" dt="2025-04-04T23:48:39.961" v="107" actId="478"/>
      <pc:docMkLst>
        <pc:docMk/>
      </pc:docMkLst>
      <pc:sldChg chg="ord">
        <pc:chgData name="Elizabeth V. Kniffen" userId="1c732c8c-36b0-49dc-bc88-3a2f70ccc009" providerId="ADAL" clId="{8B5EB1C8-5615-49E4-8B77-02B659E20BD5}" dt="2025-04-04T21:15:32.632" v="57"/>
        <pc:sldMkLst>
          <pc:docMk/>
          <pc:sldMk cId="1488138545" sldId="264"/>
        </pc:sldMkLst>
      </pc:sldChg>
      <pc:sldChg chg="ord">
        <pc:chgData name="Elizabeth V. Kniffen" userId="1c732c8c-36b0-49dc-bc88-3a2f70ccc009" providerId="ADAL" clId="{8B5EB1C8-5615-49E4-8B77-02B659E20BD5}" dt="2025-04-04T21:15:32.632" v="57"/>
        <pc:sldMkLst>
          <pc:docMk/>
          <pc:sldMk cId="3329962229" sldId="265"/>
        </pc:sldMkLst>
      </pc:sldChg>
      <pc:sldChg chg="ord">
        <pc:chgData name="Elizabeth V. Kniffen" userId="1c732c8c-36b0-49dc-bc88-3a2f70ccc009" providerId="ADAL" clId="{8B5EB1C8-5615-49E4-8B77-02B659E20BD5}" dt="2025-04-04T21:15:32.632" v="57"/>
        <pc:sldMkLst>
          <pc:docMk/>
          <pc:sldMk cId="203594201" sldId="267"/>
        </pc:sldMkLst>
      </pc:sldChg>
      <pc:sldChg chg="ord">
        <pc:chgData name="Elizabeth V. Kniffen" userId="1c732c8c-36b0-49dc-bc88-3a2f70ccc009" providerId="ADAL" clId="{8B5EB1C8-5615-49E4-8B77-02B659E20BD5}" dt="2025-04-04T21:15:32.632" v="57"/>
        <pc:sldMkLst>
          <pc:docMk/>
          <pc:sldMk cId="680693821" sldId="268"/>
        </pc:sldMkLst>
      </pc:sldChg>
      <pc:sldChg chg="ord">
        <pc:chgData name="Elizabeth V. Kniffen" userId="1c732c8c-36b0-49dc-bc88-3a2f70ccc009" providerId="ADAL" clId="{8B5EB1C8-5615-49E4-8B77-02B659E20BD5}" dt="2025-04-04T21:15:32.632" v="57"/>
        <pc:sldMkLst>
          <pc:docMk/>
          <pc:sldMk cId="1586752603" sldId="269"/>
        </pc:sldMkLst>
      </pc:sldChg>
      <pc:sldChg chg="ord">
        <pc:chgData name="Elizabeth V. Kniffen" userId="1c732c8c-36b0-49dc-bc88-3a2f70ccc009" providerId="ADAL" clId="{8B5EB1C8-5615-49E4-8B77-02B659E20BD5}" dt="2025-04-04T21:15:32.632" v="57"/>
        <pc:sldMkLst>
          <pc:docMk/>
          <pc:sldMk cId="3350821064" sldId="270"/>
        </pc:sldMkLst>
      </pc:sldChg>
      <pc:sldChg chg="ord">
        <pc:chgData name="Elizabeth V. Kniffen" userId="1c732c8c-36b0-49dc-bc88-3a2f70ccc009" providerId="ADAL" clId="{8B5EB1C8-5615-49E4-8B77-02B659E20BD5}" dt="2025-04-04T21:15:32.632" v="57"/>
        <pc:sldMkLst>
          <pc:docMk/>
          <pc:sldMk cId="1764404062" sldId="271"/>
        </pc:sldMkLst>
      </pc:sldChg>
      <pc:sldChg chg="ord">
        <pc:chgData name="Elizabeth V. Kniffen" userId="1c732c8c-36b0-49dc-bc88-3a2f70ccc009" providerId="ADAL" clId="{8B5EB1C8-5615-49E4-8B77-02B659E20BD5}" dt="2025-04-04T21:15:32.632" v="57"/>
        <pc:sldMkLst>
          <pc:docMk/>
          <pc:sldMk cId="379357645" sldId="272"/>
        </pc:sldMkLst>
      </pc:sldChg>
      <pc:sldChg chg="ord">
        <pc:chgData name="Elizabeth V. Kniffen" userId="1c732c8c-36b0-49dc-bc88-3a2f70ccc009" providerId="ADAL" clId="{8B5EB1C8-5615-49E4-8B77-02B659E20BD5}" dt="2025-04-04T21:15:32.632" v="57"/>
        <pc:sldMkLst>
          <pc:docMk/>
          <pc:sldMk cId="3712426146" sldId="273"/>
        </pc:sldMkLst>
      </pc:sldChg>
      <pc:sldChg chg="delSp modSp mod">
        <pc:chgData name="Elizabeth V. Kniffen" userId="1c732c8c-36b0-49dc-bc88-3a2f70ccc009" providerId="ADAL" clId="{8B5EB1C8-5615-49E4-8B77-02B659E20BD5}" dt="2025-04-04T23:48:28.522" v="106" actId="478"/>
        <pc:sldMkLst>
          <pc:docMk/>
          <pc:sldMk cId="1814388683" sldId="274"/>
        </pc:sldMkLst>
        <pc:spChg chg="mod">
          <ac:chgData name="Elizabeth V. Kniffen" userId="1c732c8c-36b0-49dc-bc88-3a2f70ccc009" providerId="ADAL" clId="{8B5EB1C8-5615-49E4-8B77-02B659E20BD5}" dt="2025-04-04T21:15:04.900" v="55" actId="20577"/>
          <ac:spMkLst>
            <pc:docMk/>
            <pc:sldMk cId="1814388683" sldId="274"/>
            <ac:spMk id="2" creationId="{50B6E580-0518-220A-C6FD-D6950660EE85}"/>
          </ac:spMkLst>
        </pc:spChg>
        <pc:spChg chg="del">
          <ac:chgData name="Elizabeth V. Kniffen" userId="1c732c8c-36b0-49dc-bc88-3a2f70ccc009" providerId="ADAL" clId="{8B5EB1C8-5615-49E4-8B77-02B659E20BD5}" dt="2025-04-04T23:48:28.522" v="106" actId="478"/>
          <ac:spMkLst>
            <pc:docMk/>
            <pc:sldMk cId="1814388683" sldId="274"/>
            <ac:spMk id="5" creationId="{27E20CCB-4D40-728B-8344-9E7DC34E76B6}"/>
          </ac:spMkLst>
        </pc:spChg>
      </pc:sldChg>
      <pc:sldChg chg="addSp delSp modSp mod ord">
        <pc:chgData name="Elizabeth V. Kniffen" userId="1c732c8c-36b0-49dc-bc88-3a2f70ccc009" providerId="ADAL" clId="{8B5EB1C8-5615-49E4-8B77-02B659E20BD5}" dt="2025-04-04T23:48:39.961" v="107" actId="478"/>
        <pc:sldMkLst>
          <pc:docMk/>
          <pc:sldMk cId="1821556385" sldId="278"/>
        </pc:sldMkLst>
        <pc:spChg chg="mod">
          <ac:chgData name="Elizabeth V. Kniffen" userId="1c732c8c-36b0-49dc-bc88-3a2f70ccc009" providerId="ADAL" clId="{8B5EB1C8-5615-49E4-8B77-02B659E20BD5}" dt="2025-04-04T21:14:45.509" v="36" actId="1036"/>
          <ac:spMkLst>
            <pc:docMk/>
            <pc:sldMk cId="1821556385" sldId="278"/>
            <ac:spMk id="2" creationId="{E67AC336-F650-50AE-CD94-A27DFBE3091E}"/>
          </ac:spMkLst>
        </pc:spChg>
        <pc:spChg chg="del">
          <ac:chgData name="Elizabeth V. Kniffen" userId="1c732c8c-36b0-49dc-bc88-3a2f70ccc009" providerId="ADAL" clId="{8B5EB1C8-5615-49E4-8B77-02B659E20BD5}" dt="2025-04-04T21:14:39.976" v="3" actId="478"/>
          <ac:spMkLst>
            <pc:docMk/>
            <pc:sldMk cId="1821556385" sldId="278"/>
            <ac:spMk id="3" creationId="{C59F1F94-3FBD-B81B-65FB-8FD6D3BEEAB0}"/>
          </ac:spMkLst>
        </pc:spChg>
        <pc:spChg chg="add del mod">
          <ac:chgData name="Elizabeth V. Kniffen" userId="1c732c8c-36b0-49dc-bc88-3a2f70ccc009" providerId="ADAL" clId="{8B5EB1C8-5615-49E4-8B77-02B659E20BD5}" dt="2025-04-04T23:48:39.961" v="107" actId="478"/>
          <ac:spMkLst>
            <pc:docMk/>
            <pc:sldMk cId="1821556385" sldId="278"/>
            <ac:spMk id="6" creationId="{7F05120F-845A-6870-D339-00803E6929D6}"/>
          </ac:spMkLst>
        </pc:spChg>
      </pc:sldChg>
      <pc:sldChg chg="modSp mod ord">
        <pc:chgData name="Elizabeth V. Kniffen" userId="1c732c8c-36b0-49dc-bc88-3a2f70ccc009" providerId="ADAL" clId="{8B5EB1C8-5615-49E4-8B77-02B659E20BD5}" dt="2025-04-04T23:47:43.992" v="102"/>
        <pc:sldMkLst>
          <pc:docMk/>
          <pc:sldMk cId="3427933338" sldId="279"/>
        </pc:sldMkLst>
        <pc:spChg chg="mod">
          <ac:chgData name="Elizabeth V. Kniffen" userId="1c732c8c-36b0-49dc-bc88-3a2f70ccc009" providerId="ADAL" clId="{8B5EB1C8-5615-49E4-8B77-02B659E20BD5}" dt="2025-04-04T23:45:55.989" v="85" actId="6549"/>
          <ac:spMkLst>
            <pc:docMk/>
            <pc:sldMk cId="3427933338" sldId="279"/>
            <ac:spMk id="3" creationId="{84581064-A2C7-83F5-9EE7-53C3867A0D6D}"/>
          </ac:spMkLst>
        </pc:spChg>
      </pc:sldChg>
      <pc:sldChg chg="delSp mod">
        <pc:chgData name="Elizabeth V. Kniffen" userId="1c732c8c-36b0-49dc-bc88-3a2f70ccc009" providerId="ADAL" clId="{8B5EB1C8-5615-49E4-8B77-02B659E20BD5}" dt="2025-04-04T23:48:19.268" v="105" actId="478"/>
        <pc:sldMkLst>
          <pc:docMk/>
          <pc:sldMk cId="2324854293" sldId="280"/>
        </pc:sldMkLst>
        <pc:spChg chg="del">
          <ac:chgData name="Elizabeth V. Kniffen" userId="1c732c8c-36b0-49dc-bc88-3a2f70ccc009" providerId="ADAL" clId="{8B5EB1C8-5615-49E4-8B77-02B659E20BD5}" dt="2025-04-04T23:48:19.268" v="105" actId="478"/>
          <ac:spMkLst>
            <pc:docMk/>
            <pc:sldMk cId="2324854293" sldId="280"/>
            <ac:spMk id="5" creationId="{D4E3A3EC-6252-762C-740D-192AB947EC20}"/>
          </ac:spMkLst>
        </pc:spChg>
      </pc:sldChg>
      <pc:sldChg chg="modSp mod ord">
        <pc:chgData name="Elizabeth V. Kniffen" userId="1c732c8c-36b0-49dc-bc88-3a2f70ccc009" providerId="ADAL" clId="{8B5EB1C8-5615-49E4-8B77-02B659E20BD5}" dt="2025-04-04T23:47:55.061" v="104"/>
        <pc:sldMkLst>
          <pc:docMk/>
          <pc:sldMk cId="56954167" sldId="281"/>
        </pc:sldMkLst>
        <pc:spChg chg="mod">
          <ac:chgData name="Elizabeth V. Kniffen" userId="1c732c8c-36b0-49dc-bc88-3a2f70ccc009" providerId="ADAL" clId="{8B5EB1C8-5615-49E4-8B77-02B659E20BD5}" dt="2025-04-04T23:44:22.920" v="73" actId="114"/>
          <ac:spMkLst>
            <pc:docMk/>
            <pc:sldMk cId="56954167" sldId="281"/>
            <ac:spMk id="3" creationId="{46B8BA72-F2A6-BE89-0A9A-BC0DA7034F46}"/>
          </ac:spMkLst>
        </pc:spChg>
      </pc:sldChg>
      <pc:sldChg chg="modSp add mod ord">
        <pc:chgData name="Elizabeth V. Kniffen" userId="1c732c8c-36b0-49dc-bc88-3a2f70ccc009" providerId="ADAL" clId="{8B5EB1C8-5615-49E4-8B77-02B659E20BD5}" dt="2025-04-04T23:47:55.061" v="104"/>
        <pc:sldMkLst>
          <pc:docMk/>
          <pc:sldMk cId="2116138942" sldId="283"/>
        </pc:sldMkLst>
        <pc:spChg chg="mod">
          <ac:chgData name="Elizabeth V. Kniffen" userId="1c732c8c-36b0-49dc-bc88-3a2f70ccc009" providerId="ADAL" clId="{8B5EB1C8-5615-49E4-8B77-02B659E20BD5}" dt="2025-04-04T23:45:05.402" v="76" actId="123"/>
          <ac:spMkLst>
            <pc:docMk/>
            <pc:sldMk cId="2116138942" sldId="283"/>
            <ac:spMk id="3" creationId="{DFF98156-EAB4-96E3-6AA2-5EC7606AFDB7}"/>
          </ac:spMkLst>
        </pc:spChg>
      </pc:sldChg>
      <pc:sldChg chg="modSp add mod ord">
        <pc:chgData name="Elizabeth V. Kniffen" userId="1c732c8c-36b0-49dc-bc88-3a2f70ccc009" providerId="ADAL" clId="{8B5EB1C8-5615-49E4-8B77-02B659E20BD5}" dt="2025-04-04T23:47:43.992" v="102"/>
        <pc:sldMkLst>
          <pc:docMk/>
          <pc:sldMk cId="4043307964" sldId="284"/>
        </pc:sldMkLst>
        <pc:spChg chg="mod">
          <ac:chgData name="Elizabeth V. Kniffen" userId="1c732c8c-36b0-49dc-bc88-3a2f70ccc009" providerId="ADAL" clId="{8B5EB1C8-5615-49E4-8B77-02B659E20BD5}" dt="2025-04-04T23:47:03.153" v="100" actId="114"/>
          <ac:spMkLst>
            <pc:docMk/>
            <pc:sldMk cId="4043307964" sldId="284"/>
            <ac:spMk id="3" creationId="{5EF989EC-4E9D-C1CD-65A6-1752EE6ED2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2">
    <p:bg>
      <p:bgPr>
        <a:solidFill>
          <a:srgbClr val="FFFFFF"/>
        </a:solidFill>
        <a:effectLst/>
      </p:bgPr>
    </p:bg>
    <p:spTree>
      <p:nvGrpSpPr>
        <p:cNvPr id="1" name=""/>
        <p:cNvGrpSpPr/>
        <p:nvPr/>
      </p:nvGrpSpPr>
      <p:grpSpPr>
        <a:xfrm>
          <a:off x="0" y="0"/>
          <a:ext cx="0" cy="0"/>
          <a:chOff x="0" y="0"/>
          <a:chExt cx="0" cy="0"/>
        </a:xfrm>
      </p:grpSpPr>
      <p:pic>
        <p:nvPicPr>
          <p:cNvPr id="30" name="palms_BW.jpeg" descr="palms_BW.jpeg"/>
          <p:cNvPicPr>
            <a:picLocks noChangeAspect="1"/>
          </p:cNvPicPr>
          <p:nvPr/>
        </p:nvPicPr>
        <p:blipFill>
          <a:blip r:embed="rId2">
            <a:alphaModFix amt="39437"/>
          </a:blip>
          <a:srcRect l="149" t="7949" r="149" b="7949"/>
          <a:stretch/>
        </p:blipFill>
        <p:spPr>
          <a:xfrm>
            <a:off x="0" y="0"/>
            <a:ext cx="12191999" cy="6858000"/>
          </a:xfrm>
          <a:prstGeom prst="rect">
            <a:avLst/>
          </a:prstGeom>
          <a:ln w="12700">
            <a:miter lim="400000"/>
          </a:ln>
        </p:spPr>
      </p:pic>
      <p:sp>
        <p:nvSpPr>
          <p:cNvPr id="22" name="Rectangle"/>
          <p:cNvSpPr/>
          <p:nvPr userDrawn="1"/>
        </p:nvSpPr>
        <p:spPr>
          <a:xfrm>
            <a:off x="822960" y="1322975"/>
            <a:ext cx="10546080" cy="4212050"/>
          </a:xfrm>
          <a:prstGeom prst="rect">
            <a:avLst/>
          </a:prstGeom>
          <a:solidFill>
            <a:srgbClr val="FFFFFF">
              <a:alpha val="78357"/>
            </a:srgbClr>
          </a:solidFill>
          <a:ln w="50800">
            <a:solidFill>
              <a:srgbClr val="5098FE"/>
            </a:solidFill>
          </a:ln>
        </p:spPr>
        <p:txBody>
          <a:bodyPr lIns="45718" tIns="45718" rIns="45718" bIns="45718" anchor="ctr"/>
          <a:lstStyle/>
          <a:p>
            <a:endParaRPr/>
          </a:p>
        </p:txBody>
      </p:sp>
      <p:sp>
        <p:nvSpPr>
          <p:cNvPr id="31" name="Click to edit"/>
          <p:cNvSpPr txBox="1">
            <a:spLocks noGrp="1"/>
          </p:cNvSpPr>
          <p:nvPr>
            <p:ph type="title" hasCustomPrompt="1"/>
          </p:nvPr>
        </p:nvSpPr>
        <p:spPr>
          <a:xfrm>
            <a:off x="1226806" y="1606875"/>
            <a:ext cx="7007789" cy="1822125"/>
          </a:xfrm>
          <a:prstGeom prst="rect">
            <a:avLst/>
          </a:prstGeom>
        </p:spPr>
        <p:txBody>
          <a:bodyPr lIns="50800" tIns="50800" rIns="50800" bIns="50800" anchor="b"/>
          <a:lstStyle>
            <a:lvl1pPr>
              <a:defRPr sz="5600">
                <a:solidFill>
                  <a:schemeClr val="accent1"/>
                </a:solidFill>
                <a:latin typeface="Century Gothic"/>
                <a:ea typeface="Century Gothic"/>
                <a:cs typeface="Century Gothic"/>
                <a:sym typeface="Century Gothic"/>
              </a:defRPr>
            </a:lvl1pPr>
          </a:lstStyle>
          <a:p>
            <a:pPr defTabSz="914400"/>
            <a:r>
              <a:rPr dirty="0"/>
              <a:t>Click to edit</a:t>
            </a:r>
          </a:p>
        </p:txBody>
      </p:sp>
      <p:sp>
        <p:nvSpPr>
          <p:cNvPr id="32" name="Text Placeholder 12"/>
          <p:cNvSpPr>
            <a:spLocks noGrp="1"/>
          </p:cNvSpPr>
          <p:nvPr>
            <p:ph type="body" sz="quarter" idx="21" hasCustomPrompt="1"/>
          </p:nvPr>
        </p:nvSpPr>
        <p:spPr>
          <a:xfrm>
            <a:off x="1991348" y="5024738"/>
            <a:ext cx="3600452" cy="798377"/>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2" name="Footer Placeholder 4">
            <a:extLst>
              <a:ext uri="{FF2B5EF4-FFF2-40B4-BE49-F238E27FC236}">
                <a16:creationId xmlns:a16="http://schemas.microsoft.com/office/drawing/2014/main" id="{D0548AEE-6F9D-7EB1-6A45-E8D04F6087D8}"/>
              </a:ext>
            </a:extLst>
          </p:cNvPr>
          <p:cNvSpPr txBox="1"/>
          <p:nvPr userDrawn="1"/>
        </p:nvSpPr>
        <p:spPr>
          <a:xfrm>
            <a:off x="822959" y="6550227"/>
            <a:ext cx="10546081"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pPr algn="ctr"/>
            <a:r>
              <a:rPr sz="1400" dirty="0">
                <a:solidFill>
                  <a:srgbClr val="000000"/>
                </a:solidFill>
              </a:rPr>
              <a:t>ARIAS•U.S. 2025 Spring Conference | April 30 - May 2, 2025 | Coral Gables, FL | www.arias-us.org</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Statement">
    <p:bg>
      <p:bgPr>
        <a:solidFill>
          <a:srgbClr val="FFFFFF"/>
        </a:solidFill>
        <a:effectLst/>
      </p:bgPr>
    </p:bg>
    <p:spTree>
      <p:nvGrpSpPr>
        <p:cNvPr id="1" name=""/>
        <p:cNvGrpSpPr/>
        <p:nvPr/>
      </p:nvGrpSpPr>
      <p:grpSpPr>
        <a:xfrm>
          <a:off x="0" y="0"/>
          <a:ext cx="0" cy="0"/>
          <a:chOff x="0" y="0"/>
          <a:chExt cx="0" cy="0"/>
        </a:xfrm>
      </p:grpSpPr>
      <p:pic>
        <p:nvPicPr>
          <p:cNvPr id="2" name="ARIAS-logo_WHITE.pdf" descr="ARIAS-logo_WHITE.pdf"/>
          <p:cNvPicPr>
            <a:picLocks noChangeAspect="1"/>
          </p:cNvPicPr>
          <p:nvPr userDrawn="1"/>
        </p:nvPicPr>
        <p:blipFill>
          <a:blip r:embed="rId2">
            <a:duotone>
              <a:prstClr val="black"/>
              <a:srgbClr val="C83640">
                <a:tint val="45000"/>
                <a:satMod val="400000"/>
              </a:srgbClr>
            </a:duotone>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100000" contrast="78000"/>
                    </a14:imgEffect>
                  </a14:imgLayer>
                </a14:imgProps>
              </a:ext>
            </a:extLst>
          </a:blip>
          <a:stretch>
            <a:fillRect/>
          </a:stretch>
        </p:blipFill>
        <p:spPr>
          <a:xfrm>
            <a:off x="163069" y="6413790"/>
            <a:ext cx="970087" cy="406398"/>
          </a:xfrm>
          <a:prstGeom prst="rect">
            <a:avLst/>
          </a:prstGeom>
          <a:ln w="12700">
            <a:miter lim="400000"/>
          </a:ln>
        </p:spPr>
      </p:pic>
      <p:cxnSp>
        <p:nvCxnSpPr>
          <p:cNvPr id="5" name="Straight Connector 4">
            <a:extLst>
              <a:ext uri="{FF2B5EF4-FFF2-40B4-BE49-F238E27FC236}">
                <a16:creationId xmlns:a16="http://schemas.microsoft.com/office/drawing/2014/main" id="{085979C5-6CCB-35BD-8387-EC2D1BD85164}"/>
              </a:ext>
            </a:extLst>
          </p:cNvPr>
          <p:cNvCxnSpPr/>
          <p:nvPr userDrawn="1"/>
        </p:nvCxnSpPr>
        <p:spPr>
          <a:xfrm>
            <a:off x="0" y="6337300"/>
            <a:ext cx="12192000" cy="0"/>
          </a:xfrm>
          <a:prstGeom prst="line">
            <a:avLst/>
          </a:prstGeom>
          <a:ln/>
        </p:spPr>
        <p:style>
          <a:lnRef idx="1">
            <a:schemeClr val="accent6"/>
          </a:lnRef>
          <a:fillRef idx="0">
            <a:schemeClr val="accent6"/>
          </a:fillRef>
          <a:effectRef idx="0">
            <a:schemeClr val="accent6"/>
          </a:effectRef>
          <a:fontRef idx="minor">
            <a:schemeClr val="tx1"/>
          </a:fontRef>
        </p:style>
      </p:cxnSp>
      <p:sp>
        <p:nvSpPr>
          <p:cNvPr id="6" name="Rectangle">
            <a:extLst>
              <a:ext uri="{FF2B5EF4-FFF2-40B4-BE49-F238E27FC236}">
                <a16:creationId xmlns:a16="http://schemas.microsoft.com/office/drawing/2014/main" id="{F09865AD-79AB-9420-52D5-357C0D5A6A4B}"/>
              </a:ext>
            </a:extLst>
          </p:cNvPr>
          <p:cNvSpPr/>
          <p:nvPr userDrawn="1"/>
        </p:nvSpPr>
        <p:spPr>
          <a:xfrm>
            <a:off x="0" y="241011"/>
            <a:ext cx="183704" cy="1078297"/>
          </a:xfrm>
          <a:prstGeom prst="rect">
            <a:avLst/>
          </a:prstGeom>
          <a:solidFill>
            <a:schemeClr val="accent2"/>
          </a:solidFill>
          <a:ln w="12700">
            <a:miter lim="400000"/>
          </a:ln>
        </p:spPr>
        <p:txBody>
          <a:bodyPr lIns="45718" tIns="45718" rIns="45718" bIns="45718" anchor="ctr"/>
          <a:lstStyle/>
          <a:p>
            <a:endParaRPr/>
          </a:p>
        </p:txBody>
      </p:sp>
      <p:sp>
        <p:nvSpPr>
          <p:cNvPr id="10" name="Footer Placeholder 4">
            <a:extLst>
              <a:ext uri="{FF2B5EF4-FFF2-40B4-BE49-F238E27FC236}">
                <a16:creationId xmlns:a16="http://schemas.microsoft.com/office/drawing/2014/main" id="{180DB486-CA1D-D324-073F-649DB63892D3}"/>
              </a:ext>
            </a:extLst>
          </p:cNvPr>
          <p:cNvSpPr txBox="1"/>
          <p:nvPr userDrawn="1"/>
        </p:nvSpPr>
        <p:spPr>
          <a:xfrm>
            <a:off x="822959" y="6469912"/>
            <a:ext cx="10546081"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chemeClr val="accent2"/>
                </a:solidFill>
                <a:latin typeface="Century Gothic"/>
                <a:ea typeface="Century Gothic"/>
                <a:cs typeface="Century Gothic"/>
                <a:sym typeface="Century Gothic"/>
              </a:defRPr>
            </a:lvl1pPr>
          </a:lstStyle>
          <a:p>
            <a:pPr algn="ctr"/>
            <a:r>
              <a:rPr sz="1400" dirty="0">
                <a:solidFill>
                  <a:schemeClr val="bg1">
                    <a:lumMod val="50000"/>
                  </a:schemeClr>
                </a:solidFill>
              </a:rPr>
              <a:t>ARIAS•U.S. 2025 Spring Conference | April 30 - May 2, 2025 | Coral Gables, FL | www.arias-us.org</a:t>
            </a:r>
          </a:p>
        </p:txBody>
      </p:sp>
      <p:sp>
        <p:nvSpPr>
          <p:cNvPr id="12" name="Title 11">
            <a:extLst>
              <a:ext uri="{FF2B5EF4-FFF2-40B4-BE49-F238E27FC236}">
                <a16:creationId xmlns:a16="http://schemas.microsoft.com/office/drawing/2014/main" id="{5F1C3004-299E-2832-B273-2B96E4A1A3C7}"/>
              </a:ext>
            </a:extLst>
          </p:cNvPr>
          <p:cNvSpPr>
            <a:spLocks noGrp="1"/>
          </p:cNvSpPr>
          <p:nvPr>
            <p:ph type="title"/>
          </p:nvPr>
        </p:nvSpPr>
        <p:spPr>
          <a:xfrm>
            <a:off x="353483" y="241010"/>
            <a:ext cx="11546417" cy="1078297"/>
          </a:xfrm>
          <a:ln w="12700">
            <a:miter lim="400000"/>
          </a:ln>
        </p:spPr>
        <p:txBody>
          <a:bodyPr lIns="45718" tIns="45718" rIns="45718" bIns="45718" anchor="b">
            <a:normAutofit lnSpcReduction="10000"/>
          </a:bodyPr>
          <a:lstStyle>
            <a:lvl1pPr>
              <a:defRPr kumimoji="0" lang="en-US" sz="5600" normalizeH="0">
                <a:ln>
                  <a:noFill/>
                </a:ln>
                <a:solidFill>
                  <a:schemeClr val="tx2"/>
                </a:solidFill>
                <a:effectLst/>
                <a:latin typeface="Century Gothic"/>
                <a:ea typeface="Century Gothic"/>
                <a:cs typeface="Century Gothic"/>
                <a:sym typeface="Helvetica"/>
              </a:defRPr>
            </a:lvl1pPr>
          </a:lstStyle>
          <a:p>
            <a:pPr lvl="0" fontAlgn="auto" hangingPunct="1"/>
            <a:r>
              <a:rPr lang="en-US" dirty="0"/>
              <a:t>Click to edit Master title style</a:t>
            </a:r>
          </a:p>
        </p:txBody>
      </p:sp>
      <p:sp>
        <p:nvSpPr>
          <p:cNvPr id="14" name="Content Placeholder 13">
            <a:extLst>
              <a:ext uri="{FF2B5EF4-FFF2-40B4-BE49-F238E27FC236}">
                <a16:creationId xmlns:a16="http://schemas.microsoft.com/office/drawing/2014/main" id="{16F95A21-BE31-54AA-2B43-3222CD711C2E}"/>
              </a:ext>
            </a:extLst>
          </p:cNvPr>
          <p:cNvSpPr>
            <a:spLocks noGrp="1"/>
          </p:cNvSpPr>
          <p:nvPr>
            <p:ph sz="quarter" idx="10"/>
          </p:nvPr>
        </p:nvSpPr>
        <p:spPr>
          <a:xfrm>
            <a:off x="509587" y="1638297"/>
            <a:ext cx="11172825" cy="434339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2025_ARIAS_PP_MASTER.png" descr="2025_ARIAS_PP_MASTER.png"/>
          <p:cNvPicPr>
            <a:picLocks noChangeAspect="1"/>
          </p:cNvPicPr>
          <p:nvPr/>
        </p:nvPicPr>
        <p:blipFill>
          <a:blip r:embed="rId5"/>
          <a:stretch>
            <a:fillRect/>
          </a:stretch>
        </p:blipFill>
        <p:spPr>
          <a:xfrm>
            <a:off x="-37511" y="-252333"/>
            <a:ext cx="12267022" cy="7362666"/>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9E08E-8CD9-9AC1-41DC-99A8DBFAD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AC336-F650-50AE-CD94-A27DFBE3091E}"/>
              </a:ext>
            </a:extLst>
          </p:cNvPr>
          <p:cNvSpPr>
            <a:spLocks noGrp="1"/>
          </p:cNvSpPr>
          <p:nvPr>
            <p:ph type="title"/>
          </p:nvPr>
        </p:nvSpPr>
        <p:spPr>
          <a:xfrm>
            <a:off x="353483" y="1522694"/>
            <a:ext cx="11546417" cy="1357697"/>
          </a:xfrm>
        </p:spPr>
        <p:txBody>
          <a:bodyPr>
            <a:noAutofit/>
          </a:bodyPr>
          <a:lstStyle/>
          <a:p>
            <a:r>
              <a:rPr lang="en-US" sz="3600" dirty="0"/>
              <a:t>Courts Finding a Path for Direct Liability</a:t>
            </a:r>
            <a:endParaRPr lang="en-US" sz="2400" dirty="0"/>
          </a:p>
        </p:txBody>
      </p:sp>
      <p:sp>
        <p:nvSpPr>
          <p:cNvPr id="4" name="Content Placeholder 2">
            <a:extLst>
              <a:ext uri="{FF2B5EF4-FFF2-40B4-BE49-F238E27FC236}">
                <a16:creationId xmlns:a16="http://schemas.microsoft.com/office/drawing/2014/main" id="{F6FA21E6-5D47-C4C8-4E76-A0B86BE83CDE}"/>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18215563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ED41-BD06-6A6C-BF00-96E29DB55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C36D6-7C7A-26B0-9A77-67D5BF1F5682}"/>
              </a:ext>
            </a:extLst>
          </p:cNvPr>
          <p:cNvSpPr>
            <a:spLocks noGrp="1"/>
          </p:cNvSpPr>
          <p:nvPr>
            <p:ph type="title"/>
          </p:nvPr>
        </p:nvSpPr>
        <p:spPr>
          <a:xfrm>
            <a:off x="353483" y="303128"/>
            <a:ext cx="11546417" cy="1357697"/>
          </a:xfrm>
        </p:spPr>
        <p:txBody>
          <a:bodyPr>
            <a:noAutofit/>
          </a:bodyPr>
          <a:lstStyle/>
          <a:p>
            <a:r>
              <a:rPr lang="en-US" sz="3600" dirty="0" err="1"/>
              <a:t>Koken</a:t>
            </a:r>
            <a:r>
              <a:rPr lang="en-US" sz="3600" dirty="0"/>
              <a:t> v. Legion Ins. Co., </a:t>
            </a:r>
            <a:br>
              <a:rPr lang="en-US" sz="3600" dirty="0"/>
            </a:br>
            <a:r>
              <a:rPr lang="en-US" sz="2400" dirty="0"/>
              <a:t>831 A.2d 1196, 1209 (Pa. </a:t>
            </a:r>
            <a:r>
              <a:rPr lang="en-US" sz="2400" dirty="0" err="1"/>
              <a:t>Commw</a:t>
            </a:r>
            <a:r>
              <a:rPr lang="en-US" sz="2400" dirty="0"/>
              <a:t>. Ct. 2003), aff'd sub nom. </a:t>
            </a:r>
            <a:r>
              <a:rPr lang="en-US" sz="2400" dirty="0" err="1"/>
              <a:t>Koken</a:t>
            </a:r>
            <a:r>
              <a:rPr lang="en-US" sz="2400" dirty="0"/>
              <a:t> v. Villanova Ins. Co., 583 Pa. 400, 878 A.2d 51 (2005)</a:t>
            </a:r>
          </a:p>
        </p:txBody>
      </p:sp>
      <p:sp>
        <p:nvSpPr>
          <p:cNvPr id="3" name="Content Placeholder 2">
            <a:extLst>
              <a:ext uri="{FF2B5EF4-FFF2-40B4-BE49-F238E27FC236}">
                <a16:creationId xmlns:a16="http://schemas.microsoft.com/office/drawing/2014/main" id="{84581064-A2C7-83F5-9EE7-53C3867A0D6D}"/>
              </a:ext>
            </a:extLst>
          </p:cNvPr>
          <p:cNvSpPr>
            <a:spLocks noGrp="1"/>
          </p:cNvSpPr>
          <p:nvPr>
            <p:ph sz="quarter" idx="10"/>
          </p:nvPr>
        </p:nvSpPr>
        <p:spPr>
          <a:xfrm>
            <a:off x="353483" y="2133597"/>
            <a:ext cx="11172825" cy="4610103"/>
          </a:xfrm>
        </p:spPr>
        <p:txBody>
          <a:bodyPr>
            <a:normAutofit/>
          </a:bodyPr>
          <a:lstStyle/>
          <a:p>
            <a:r>
              <a:rPr lang="en-US" dirty="0"/>
              <a:t>The case arose in the context of the liquidation of an insolvent fronting insurance company (Legion) reinsured by several reinsurers. Policyholders intervened and sought direct access to reinsurance proceeds. </a:t>
            </a:r>
          </a:p>
          <a:p>
            <a:pPr marL="0" indent="0">
              <a:buNone/>
            </a:pPr>
            <a:endParaRPr lang="en-US" dirty="0"/>
          </a:p>
          <a:p>
            <a:r>
              <a:rPr lang="en-US" dirty="0"/>
              <a:t>The court held that certain policyholders as third-party beneficiaries under the reinsurance contract could assert a right under the reinsurance contract(s) directly against the reinsurer. Here, the insurer “acted as a fronting company [that] bore no true underwriting risk” and “insureds were policyholders in name only; in effect, they were self-insureds that used [insurers] as the means of obtaining stop-loss coverage from a reinsurer.”</a:t>
            </a:r>
          </a:p>
          <a:p>
            <a:endParaRPr lang="en-US" dirty="0"/>
          </a:p>
        </p:txBody>
      </p:sp>
      <p:sp>
        <p:nvSpPr>
          <p:cNvPr id="4" name="Content Placeholder 2">
            <a:extLst>
              <a:ext uri="{FF2B5EF4-FFF2-40B4-BE49-F238E27FC236}">
                <a16:creationId xmlns:a16="http://schemas.microsoft.com/office/drawing/2014/main" id="{337BEC3B-5A9E-4374-F1E7-2C197C39E01D}"/>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34279333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B22BE-9F6F-B11F-CB5C-653DFE981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16EEC-78F4-C54F-7FDD-1CA72CE3B44E}"/>
              </a:ext>
            </a:extLst>
          </p:cNvPr>
          <p:cNvSpPr>
            <a:spLocks noGrp="1"/>
          </p:cNvSpPr>
          <p:nvPr>
            <p:ph type="title"/>
          </p:nvPr>
        </p:nvSpPr>
        <p:spPr>
          <a:xfrm>
            <a:off x="353483" y="303128"/>
            <a:ext cx="11546417" cy="1357697"/>
          </a:xfrm>
        </p:spPr>
        <p:txBody>
          <a:bodyPr>
            <a:noAutofit/>
          </a:bodyPr>
          <a:lstStyle/>
          <a:p>
            <a:r>
              <a:rPr lang="en-US" sz="3600" dirty="0" err="1"/>
              <a:t>Koken</a:t>
            </a:r>
            <a:r>
              <a:rPr lang="en-US" sz="3600" dirty="0"/>
              <a:t> v. Legion Ins. Co., </a:t>
            </a:r>
            <a:br>
              <a:rPr lang="en-US" sz="3600" dirty="0"/>
            </a:br>
            <a:r>
              <a:rPr lang="en-US" sz="2400" dirty="0"/>
              <a:t>831 A.2d 1196, 1209 (Pa. </a:t>
            </a:r>
            <a:r>
              <a:rPr lang="en-US" sz="2400" dirty="0" err="1"/>
              <a:t>Commw</a:t>
            </a:r>
            <a:r>
              <a:rPr lang="en-US" sz="2400" dirty="0"/>
              <a:t>. Ct. 2003), aff'd sub nom. </a:t>
            </a:r>
            <a:r>
              <a:rPr lang="en-US" sz="2400" dirty="0" err="1"/>
              <a:t>Koken</a:t>
            </a:r>
            <a:r>
              <a:rPr lang="en-US" sz="2400" dirty="0"/>
              <a:t> v. Villanova Ins. Co., 583 Pa. 400, 878 A.2d 51 (2005)</a:t>
            </a:r>
          </a:p>
        </p:txBody>
      </p:sp>
      <p:sp>
        <p:nvSpPr>
          <p:cNvPr id="3" name="Content Placeholder 2">
            <a:extLst>
              <a:ext uri="{FF2B5EF4-FFF2-40B4-BE49-F238E27FC236}">
                <a16:creationId xmlns:a16="http://schemas.microsoft.com/office/drawing/2014/main" id="{5EF989EC-4E9D-C1CD-65A6-1752EE6ED22F}"/>
              </a:ext>
            </a:extLst>
          </p:cNvPr>
          <p:cNvSpPr>
            <a:spLocks noGrp="1"/>
          </p:cNvSpPr>
          <p:nvPr>
            <p:ph sz="quarter" idx="10"/>
          </p:nvPr>
        </p:nvSpPr>
        <p:spPr>
          <a:xfrm>
            <a:off x="353482" y="1758693"/>
            <a:ext cx="11172825" cy="4610103"/>
          </a:xfrm>
        </p:spPr>
        <p:txBody>
          <a:bodyPr>
            <a:normAutofit lnSpcReduction="10000"/>
          </a:bodyPr>
          <a:lstStyle/>
          <a:p>
            <a:r>
              <a:rPr lang="en-US" dirty="0"/>
              <a:t>The court recognized that its holding constituted an exception to the “general rule that applies in the traditional insurer/reinsurer context” that policyholder claimants do not have a direct right to access reinsurance proceeds, to be determined on a case-by-case basis:</a:t>
            </a:r>
          </a:p>
          <a:p>
            <a:pPr marL="0" indent="0">
              <a:buNone/>
            </a:pPr>
            <a:endParaRPr lang="en-US" dirty="0"/>
          </a:p>
          <a:p>
            <a:pPr marL="800100" lvl="2" indent="0">
              <a:buNone/>
            </a:pPr>
            <a:r>
              <a:rPr lang="en-US" dirty="0"/>
              <a:t>[A] determination of whether an original insured may sue a reinsurer directly must be made on a case-by-case basis, viewing the plain language of the agreement in light of the generally recognized functions and purposes of reinsurance. Pennsylvania courts have demonstrated a willingness to review the relationship between such parties on a case-by-case basis and evolve exceptions to the general rule where the agreement itself, or the relationships among the reinsurer, the reinsured and the original insured, extend beyond the realm of traditional reinsurance and evidence an intent to create third-party beneficiary status for the original insured.</a:t>
            </a:r>
          </a:p>
          <a:p>
            <a:pPr marL="400050" lvl="1" indent="0">
              <a:buNone/>
            </a:pPr>
            <a:endParaRPr lang="en-US" dirty="0"/>
          </a:p>
          <a:p>
            <a:pPr marL="400050" lvl="1" indent="0">
              <a:buNone/>
            </a:pPr>
            <a:r>
              <a:rPr lang="en-US" i="1" dirty="0"/>
              <a:t>Id</a:t>
            </a:r>
            <a:r>
              <a:rPr lang="en-US" dirty="0"/>
              <a:t>., at 1236, citing </a:t>
            </a:r>
            <a:r>
              <a:rPr lang="en-US" i="1" dirty="0"/>
              <a:t>Mellon v. Sec. Mut. Cas. Co., Pa. Com. Pl.</a:t>
            </a:r>
            <a:r>
              <a:rPr lang="en-US" dirty="0"/>
              <a:t>, No. NO. 3022., 5 </a:t>
            </a:r>
            <a:r>
              <a:rPr lang="en-US" dirty="0" err="1"/>
              <a:t>Phila.Co.Rptr</a:t>
            </a:r>
            <a:r>
              <a:rPr lang="en-US" dirty="0"/>
              <a:t>. 400, 405 (Apr. 15, 1981) (emphasis in original).</a:t>
            </a:r>
          </a:p>
          <a:p>
            <a:endParaRPr lang="en-US" dirty="0"/>
          </a:p>
        </p:txBody>
      </p:sp>
      <p:sp>
        <p:nvSpPr>
          <p:cNvPr id="4" name="Content Placeholder 2">
            <a:extLst>
              <a:ext uri="{FF2B5EF4-FFF2-40B4-BE49-F238E27FC236}">
                <a16:creationId xmlns:a16="http://schemas.microsoft.com/office/drawing/2014/main" id="{CD2481F8-9EF1-3A64-18F4-25970EAB2328}"/>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40433079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1978-4023-8DF2-59F4-8C9267507BD6}"/>
              </a:ext>
            </a:extLst>
          </p:cNvPr>
          <p:cNvSpPr>
            <a:spLocks noGrp="1"/>
          </p:cNvSpPr>
          <p:nvPr>
            <p:ph type="title"/>
          </p:nvPr>
        </p:nvSpPr>
        <p:spPr/>
        <p:txBody>
          <a:bodyPr>
            <a:noAutofit/>
          </a:bodyPr>
          <a:lstStyle/>
          <a:p>
            <a:r>
              <a:rPr lang="en-US" sz="3600" dirty="0"/>
              <a:t>Matter of Gulf Inland Contractors, Inc., </a:t>
            </a:r>
            <a:br>
              <a:rPr lang="en-US" sz="3600" dirty="0"/>
            </a:br>
            <a:r>
              <a:rPr lang="en-US" sz="2400" dirty="0"/>
              <a:t>2024 WL 4818714 (E.D. La. Nov. 18, 2024)</a:t>
            </a:r>
            <a:endParaRPr lang="en-US" sz="3600" dirty="0"/>
          </a:p>
        </p:txBody>
      </p:sp>
      <p:sp>
        <p:nvSpPr>
          <p:cNvPr id="3" name="Content Placeholder 2">
            <a:extLst>
              <a:ext uri="{FF2B5EF4-FFF2-40B4-BE49-F238E27FC236}">
                <a16:creationId xmlns:a16="http://schemas.microsoft.com/office/drawing/2014/main" id="{CD3C0FBB-0333-B094-7024-8C5636859380}"/>
              </a:ext>
            </a:extLst>
          </p:cNvPr>
          <p:cNvSpPr>
            <a:spLocks noGrp="1"/>
          </p:cNvSpPr>
          <p:nvPr>
            <p:ph sz="quarter" idx="10"/>
          </p:nvPr>
        </p:nvSpPr>
        <p:spPr/>
        <p:txBody>
          <a:bodyPr>
            <a:normAutofit/>
          </a:bodyPr>
          <a:lstStyle/>
          <a:p>
            <a:endParaRPr lang="en-US" dirty="0"/>
          </a:p>
          <a:p>
            <a:r>
              <a:rPr lang="en-US" dirty="0"/>
              <a:t>Clear Spring filed a second Motion to Dismiss Direct Action Claims Against Unnamed Reinsurers Asserted in Great American Insurance Company’s Third Party Complaint. The Court denied the motion.</a:t>
            </a:r>
          </a:p>
          <a:p>
            <a:pPr marL="0" indent="0">
              <a:buNone/>
            </a:pPr>
            <a:endParaRPr lang="en-US" dirty="0"/>
          </a:p>
          <a:p>
            <a:r>
              <a:rPr lang="en-US" dirty="0"/>
              <a:t>Clear Spring argued that the reinsurance agreements “all contain a provision that explicitly states that reinsurance does not confer any rights to any third parties.” Great American contended that Clear Spring did not provide the risk allocation provisions of the agreements, and that further discovery would reveal Clear Spring is a “fronting company.”</a:t>
            </a:r>
          </a:p>
          <a:p>
            <a:endParaRPr lang="en-US" dirty="0"/>
          </a:p>
        </p:txBody>
      </p:sp>
    </p:spTree>
    <p:extLst>
      <p:ext uri="{BB962C8B-B14F-4D97-AF65-F5344CB8AC3E}">
        <p14:creationId xmlns:p14="http://schemas.microsoft.com/office/powerpoint/2010/main" val="14881385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130D-A9EB-BDC9-B6BA-21374D035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629C4-2AEF-4B76-0213-0E4E67AD84B9}"/>
              </a:ext>
            </a:extLst>
          </p:cNvPr>
          <p:cNvSpPr>
            <a:spLocks noGrp="1"/>
          </p:cNvSpPr>
          <p:nvPr>
            <p:ph type="title"/>
          </p:nvPr>
        </p:nvSpPr>
        <p:spPr/>
        <p:txBody>
          <a:bodyPr>
            <a:noAutofit/>
          </a:bodyPr>
          <a:lstStyle/>
          <a:p>
            <a:r>
              <a:rPr lang="en-US" sz="3600" dirty="0"/>
              <a:t>Matter of Gulf Inland Contractors, Inc., </a:t>
            </a:r>
            <a:br>
              <a:rPr lang="en-US" sz="3600" dirty="0"/>
            </a:br>
            <a:r>
              <a:rPr lang="en-US" sz="2400" dirty="0"/>
              <a:t>2024 WL 4818714 (E.D. La. Nov. 18, 2024)</a:t>
            </a:r>
            <a:endParaRPr lang="en-US" sz="3600" dirty="0"/>
          </a:p>
        </p:txBody>
      </p:sp>
      <p:sp>
        <p:nvSpPr>
          <p:cNvPr id="3" name="Content Placeholder 2">
            <a:extLst>
              <a:ext uri="{FF2B5EF4-FFF2-40B4-BE49-F238E27FC236}">
                <a16:creationId xmlns:a16="http://schemas.microsoft.com/office/drawing/2014/main" id="{2AFBDB91-63FC-534A-AD37-EF7686D37F54}"/>
              </a:ext>
            </a:extLst>
          </p:cNvPr>
          <p:cNvSpPr>
            <a:spLocks noGrp="1"/>
          </p:cNvSpPr>
          <p:nvPr>
            <p:ph sz="quarter" idx="10"/>
          </p:nvPr>
        </p:nvSpPr>
        <p:spPr>
          <a:xfrm>
            <a:off x="509587" y="1638297"/>
            <a:ext cx="11172825" cy="4610103"/>
          </a:xfrm>
        </p:spPr>
        <p:txBody>
          <a:bodyPr>
            <a:normAutofit/>
          </a:bodyPr>
          <a:lstStyle/>
          <a:p>
            <a:r>
              <a:rPr lang="en-US" dirty="0"/>
              <a:t>Under Louisiana’s Direct Action Statute, La. R.S. § 22:1269, generally, an insured or a substantive third party beneficiary may not directly sue an insurer's reinsurers. However, an insured may directly sue an insurer's reinsurers pursuant to the statute when the reinsurance agreement is a contract for liability, rather than loss (i.e., indemnity). Accordingly, if there is language in a reinsurance agreement indicating that the reinsurer agreed “to assume and carry out directly with the policyholder any of the policy obligations of the ceding insurer” then the reinsurance agreement is one of liability.</a:t>
            </a:r>
          </a:p>
          <a:p>
            <a:pPr marL="0" indent="0">
              <a:buNone/>
            </a:pPr>
            <a:endParaRPr lang="en-US" dirty="0"/>
          </a:p>
          <a:p>
            <a:r>
              <a:rPr lang="en-US" dirty="0"/>
              <a:t>The Court found Great American’s argument “compelling.” In this regard, “in a fronting arrangement, the insurer may issue policies on behalf of another company but retain limited or no actual risk. This type of structure raises questions regarding the nature of Clear Spring's role and whether it is the true party responsible for the policies’ obligations.” Therefore, the factual issues required denial of the motion to dismiss.</a:t>
            </a:r>
          </a:p>
          <a:p>
            <a:endParaRPr lang="en-US" dirty="0"/>
          </a:p>
        </p:txBody>
      </p:sp>
    </p:spTree>
    <p:extLst>
      <p:ext uri="{BB962C8B-B14F-4D97-AF65-F5344CB8AC3E}">
        <p14:creationId xmlns:p14="http://schemas.microsoft.com/office/powerpoint/2010/main" val="33299622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513FB-B0E5-F57E-AE74-2149DEA1C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6B3C0-E32E-7BC0-79EB-EDEA36255540}"/>
              </a:ext>
            </a:extLst>
          </p:cNvPr>
          <p:cNvSpPr>
            <a:spLocks noGrp="1"/>
          </p:cNvSpPr>
          <p:nvPr>
            <p:ph type="title"/>
          </p:nvPr>
        </p:nvSpPr>
        <p:spPr/>
        <p:txBody>
          <a:bodyPr>
            <a:noAutofit/>
          </a:bodyPr>
          <a:lstStyle/>
          <a:p>
            <a:r>
              <a:rPr lang="it-IT" sz="3600" dirty="0"/>
              <a:t>Frye v. Erie Ins. Co., </a:t>
            </a:r>
            <a:br>
              <a:rPr lang="it-IT" sz="3600" dirty="0"/>
            </a:br>
            <a:r>
              <a:rPr lang="it-IT" sz="2400" dirty="0"/>
              <a:t>250 W. Va. 245, 902 S.E.2d 794 (2024)</a:t>
            </a:r>
            <a:endParaRPr lang="en-US" sz="3600" dirty="0"/>
          </a:p>
        </p:txBody>
      </p:sp>
      <p:sp>
        <p:nvSpPr>
          <p:cNvPr id="3" name="Content Placeholder 2">
            <a:extLst>
              <a:ext uri="{FF2B5EF4-FFF2-40B4-BE49-F238E27FC236}">
                <a16:creationId xmlns:a16="http://schemas.microsoft.com/office/drawing/2014/main" id="{6C1EF530-0B24-B328-B621-5997A0B2CC88}"/>
              </a:ext>
            </a:extLst>
          </p:cNvPr>
          <p:cNvSpPr>
            <a:spLocks noGrp="1"/>
          </p:cNvSpPr>
          <p:nvPr>
            <p:ph sz="quarter" idx="10"/>
          </p:nvPr>
        </p:nvSpPr>
        <p:spPr>
          <a:xfrm>
            <a:off x="509587" y="1638297"/>
            <a:ext cx="11172825" cy="4610103"/>
          </a:xfrm>
        </p:spPr>
        <p:txBody>
          <a:bodyPr>
            <a:normAutofit/>
          </a:bodyPr>
          <a:lstStyle/>
          <a:p>
            <a:r>
              <a:rPr lang="en-US" dirty="0"/>
              <a:t>Frye filed suit against Erie for damage to his home due to underground mine subsidence. Erie moved for judgment on the pleadings, arguing that under West Virgina Code, the Board of Risk Insurance and Management (“BRIM”) had the exclusive authority to adjust the claim, so Erie could not have breached the policy when Frye’s claim was denied. The court denied Erie’s motion.</a:t>
            </a:r>
          </a:p>
          <a:p>
            <a:pPr marL="0" indent="0">
              <a:buNone/>
            </a:pPr>
            <a:endParaRPr lang="en-US" dirty="0"/>
          </a:p>
          <a:p>
            <a:r>
              <a:rPr lang="en-US" dirty="0"/>
              <a:t>Following discovery, Erie moved for summary judgment, reiterating its earlier arguments. The court granted Erie’s motion, holding that: </a:t>
            </a:r>
          </a:p>
          <a:p>
            <a:pPr marL="857250" lvl="2" indent="0">
              <a:buNone/>
            </a:pPr>
            <a:r>
              <a:rPr lang="en-US" dirty="0"/>
              <a:t>[a]</a:t>
            </a:r>
            <a:r>
              <a:rPr lang="en-US" dirty="0" err="1"/>
              <a:t>bsent</a:t>
            </a:r>
            <a:r>
              <a:rPr lang="en-US" dirty="0"/>
              <a:t> (1) fraud, (2) any wrongful conduct occurring between the time of receiving notice of a mine subsidence claim and transferring the claim to BRIM (e.g., delay in transferring the case to BRIM), and/or (3) any wrongful handling of claims other than mine subsidence, an action for breach of contract may not be maintained against insurer ... In this case, because [Mr. Frye] has presented insufficient evidence which would create genuine issues of material fact for a jury to decide on any of the above three scenarios, [Mr. Frye's] breach of contract claims, as well as his extra contractual claims ... must be dismissed.</a:t>
            </a:r>
          </a:p>
          <a:p>
            <a:endParaRPr lang="en-US" dirty="0"/>
          </a:p>
        </p:txBody>
      </p:sp>
    </p:spTree>
    <p:extLst>
      <p:ext uri="{BB962C8B-B14F-4D97-AF65-F5344CB8AC3E}">
        <p14:creationId xmlns:p14="http://schemas.microsoft.com/office/powerpoint/2010/main" val="2035942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BD03F-092A-E903-5287-2EE8E04E3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88FFC-F759-9E38-3166-B3F179F0A7F3}"/>
              </a:ext>
            </a:extLst>
          </p:cNvPr>
          <p:cNvSpPr>
            <a:spLocks noGrp="1"/>
          </p:cNvSpPr>
          <p:nvPr>
            <p:ph type="title"/>
          </p:nvPr>
        </p:nvSpPr>
        <p:spPr/>
        <p:txBody>
          <a:bodyPr>
            <a:noAutofit/>
          </a:bodyPr>
          <a:lstStyle/>
          <a:p>
            <a:r>
              <a:rPr lang="it-IT" sz="3600" dirty="0"/>
              <a:t>Frye v. Erie Ins. Co., </a:t>
            </a:r>
            <a:br>
              <a:rPr lang="it-IT" sz="3600" dirty="0"/>
            </a:br>
            <a:r>
              <a:rPr lang="it-IT" sz="2800" dirty="0"/>
              <a:t>250 W. Va. 245, 902 S.E.2d 794 (2024)</a:t>
            </a:r>
            <a:endParaRPr lang="en-US" sz="3600" dirty="0"/>
          </a:p>
        </p:txBody>
      </p:sp>
      <p:sp>
        <p:nvSpPr>
          <p:cNvPr id="3" name="Content Placeholder 2">
            <a:extLst>
              <a:ext uri="{FF2B5EF4-FFF2-40B4-BE49-F238E27FC236}">
                <a16:creationId xmlns:a16="http://schemas.microsoft.com/office/drawing/2014/main" id="{B8DC01CF-907A-6F66-0D56-72A8552EC9A6}"/>
              </a:ext>
            </a:extLst>
          </p:cNvPr>
          <p:cNvSpPr>
            <a:spLocks noGrp="1"/>
          </p:cNvSpPr>
          <p:nvPr>
            <p:ph sz="quarter" idx="10"/>
          </p:nvPr>
        </p:nvSpPr>
        <p:spPr>
          <a:xfrm>
            <a:off x="509587" y="1638297"/>
            <a:ext cx="11172825" cy="4610103"/>
          </a:xfrm>
        </p:spPr>
        <p:txBody>
          <a:bodyPr>
            <a:normAutofit fontScale="85000" lnSpcReduction="10000"/>
          </a:bodyPr>
          <a:lstStyle/>
          <a:p>
            <a:r>
              <a:rPr lang="en-US" sz="2400" dirty="0"/>
              <a:t>The Court denied Frye’s motion to amend or alter the judgment, and Frye appealed.</a:t>
            </a:r>
          </a:p>
          <a:p>
            <a:pPr marL="0" indent="0">
              <a:buNone/>
            </a:pPr>
            <a:endParaRPr lang="en-US" sz="2400" dirty="0"/>
          </a:p>
          <a:p>
            <a:r>
              <a:rPr lang="en-US" sz="2400" dirty="0"/>
              <a:t>In another case, Higginbotham, the West Virgina court indicated that BRIM's authority over the adjustment of mine subsidence claims conflicted with its nominal status a reinsurer, creating confusion as to “what recourse an insured has if aggrieved by a [BRIM] decision.” In that case, the court observed that “[w]here a typical reinsurance contract is involved, ‘there is no privity ... between the original insured and the reinsurer; as a result, it is generally recognized that the original insured cannot recover directly from the reinsurer.” However, BRIM’s arrangement is not a traditional reinsurance agreement because “the insurer acts merely as an agent of the State and is bound by [BRIM's] decisions …” And therefore, “it [was] necessary for * [BRIM] to set forth in its regulations some procedural guidelines applicable to this variation on the reinsurance contract,” lest “[f]</a:t>
            </a:r>
            <a:r>
              <a:rPr lang="en-US" sz="2400" dirty="0" err="1"/>
              <a:t>undamental</a:t>
            </a:r>
            <a:r>
              <a:rPr lang="en-US" sz="2400" dirty="0"/>
              <a:t> principles of due process” be implicated. </a:t>
            </a:r>
          </a:p>
          <a:p>
            <a:endParaRPr lang="en-US" sz="2400" dirty="0"/>
          </a:p>
          <a:p>
            <a:r>
              <a:rPr lang="en-US" sz="2400" dirty="0"/>
              <a:t>The Court ultimately vacated the denial of Frye’s Rule 59(e) motion to resolve the constitutionality of the statute and “what recourse an insured has if aggrieved by a Board of Risk decision.”</a:t>
            </a:r>
          </a:p>
          <a:p>
            <a:endParaRPr lang="en-US" sz="2400" dirty="0"/>
          </a:p>
        </p:txBody>
      </p:sp>
    </p:spTree>
    <p:extLst>
      <p:ext uri="{BB962C8B-B14F-4D97-AF65-F5344CB8AC3E}">
        <p14:creationId xmlns:p14="http://schemas.microsoft.com/office/powerpoint/2010/main" val="6806938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CB0D-0438-44ED-2E42-138C20816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F9B4D-8DEF-859D-032C-2D90BA6DF3B5}"/>
              </a:ext>
            </a:extLst>
          </p:cNvPr>
          <p:cNvSpPr>
            <a:spLocks noGrp="1"/>
          </p:cNvSpPr>
          <p:nvPr>
            <p:ph type="title"/>
          </p:nvPr>
        </p:nvSpPr>
        <p:spPr/>
        <p:txBody>
          <a:bodyPr>
            <a:noAutofit/>
          </a:bodyPr>
          <a:lstStyle/>
          <a:p>
            <a:r>
              <a:rPr lang="it-IT" sz="3600" dirty="0"/>
              <a:t>Osterhout v. Morgan, </a:t>
            </a:r>
            <a:br>
              <a:rPr lang="it-IT" sz="3600" dirty="0"/>
            </a:br>
            <a:r>
              <a:rPr lang="it-IT" sz="2400" dirty="0"/>
              <a:t>2023 WL 6163985 (E.D. Okla. Sept. 21, 2023)</a:t>
            </a:r>
            <a:endParaRPr lang="en-US" sz="3600" dirty="0"/>
          </a:p>
        </p:txBody>
      </p:sp>
      <p:sp>
        <p:nvSpPr>
          <p:cNvPr id="3" name="Content Placeholder 2">
            <a:extLst>
              <a:ext uri="{FF2B5EF4-FFF2-40B4-BE49-F238E27FC236}">
                <a16:creationId xmlns:a16="http://schemas.microsoft.com/office/drawing/2014/main" id="{236E639C-21B5-EF1C-F9BD-9E6D417229EB}"/>
              </a:ext>
            </a:extLst>
          </p:cNvPr>
          <p:cNvSpPr>
            <a:spLocks noGrp="1"/>
          </p:cNvSpPr>
          <p:nvPr>
            <p:ph sz="quarter" idx="10"/>
          </p:nvPr>
        </p:nvSpPr>
        <p:spPr>
          <a:xfrm>
            <a:off x="509587" y="1638297"/>
            <a:ext cx="11172825" cy="4610103"/>
          </a:xfrm>
        </p:spPr>
        <p:txBody>
          <a:bodyPr>
            <a:normAutofit/>
          </a:bodyPr>
          <a:lstStyle/>
          <a:p>
            <a:r>
              <a:rPr lang="en-US" dirty="0"/>
              <a:t>Plaintiff filed a garnishment against County Reinsurance, Limited (“CRL”), the issuer of a reinsurance contract with Association of County Commissioners of Oklahoma Self Insured Group (“ACCO-SIG”) seeking recovery of insurance proceeds. CRL filed a motion to dismiss, claiming that defendant Kendall Morgan had no rights with respect to the reinsurance agreement between ACCO-SIG and CRL and that CRL’s liability is contingent and not subject to garnishment. </a:t>
            </a:r>
          </a:p>
          <a:p>
            <a:endParaRPr lang="en-US" dirty="0"/>
          </a:p>
          <a:p>
            <a:r>
              <a:rPr lang="en-US" dirty="0"/>
              <a:t>In response, plaintiff argued that discovery indicated CRL was financially responsible for ACCO-SIG claim liability in excess of $500K, up to the policy limits, and that ACCO-SIG has an equity ownership interest in CRL. Additionally, a letter from ACCO-SIG indicates that CRL’s involvement in the claims process is more than that of a reinsurer.</a:t>
            </a:r>
          </a:p>
        </p:txBody>
      </p:sp>
    </p:spTree>
    <p:extLst>
      <p:ext uri="{BB962C8B-B14F-4D97-AF65-F5344CB8AC3E}">
        <p14:creationId xmlns:p14="http://schemas.microsoft.com/office/powerpoint/2010/main" val="15867526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77B9-5FD2-6E01-EE54-62D3DBA90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490CC-AFE2-A0E7-F6EF-592B0BE0CB90}"/>
              </a:ext>
            </a:extLst>
          </p:cNvPr>
          <p:cNvSpPr>
            <a:spLocks noGrp="1"/>
          </p:cNvSpPr>
          <p:nvPr>
            <p:ph type="title"/>
          </p:nvPr>
        </p:nvSpPr>
        <p:spPr/>
        <p:txBody>
          <a:bodyPr>
            <a:noAutofit/>
          </a:bodyPr>
          <a:lstStyle/>
          <a:p>
            <a:r>
              <a:rPr lang="it-IT" sz="3600" dirty="0"/>
              <a:t>Osterhout v. Morgan, </a:t>
            </a:r>
            <a:br>
              <a:rPr lang="it-IT" sz="3600" dirty="0"/>
            </a:br>
            <a:r>
              <a:rPr lang="it-IT" sz="2400" dirty="0"/>
              <a:t>2023 WL 6163985 (E.D. Okla. Sept. 21, 2023)</a:t>
            </a:r>
            <a:endParaRPr lang="en-US" sz="3600" dirty="0"/>
          </a:p>
        </p:txBody>
      </p:sp>
      <p:sp>
        <p:nvSpPr>
          <p:cNvPr id="3" name="Content Placeholder 2">
            <a:extLst>
              <a:ext uri="{FF2B5EF4-FFF2-40B4-BE49-F238E27FC236}">
                <a16:creationId xmlns:a16="http://schemas.microsoft.com/office/drawing/2014/main" id="{4F510CF7-D0D3-5383-509D-38E540E74ACC}"/>
              </a:ext>
            </a:extLst>
          </p:cNvPr>
          <p:cNvSpPr>
            <a:spLocks noGrp="1"/>
          </p:cNvSpPr>
          <p:nvPr>
            <p:ph sz="quarter" idx="10"/>
          </p:nvPr>
        </p:nvSpPr>
        <p:spPr>
          <a:xfrm>
            <a:off x="509587" y="1638297"/>
            <a:ext cx="11172825" cy="4610103"/>
          </a:xfrm>
        </p:spPr>
        <p:txBody>
          <a:bodyPr>
            <a:normAutofit/>
          </a:bodyPr>
          <a:lstStyle/>
          <a:p>
            <a:pPr marL="0" indent="0">
              <a:buNone/>
            </a:pPr>
            <a:r>
              <a:rPr lang="en-US" dirty="0"/>
              <a:t>The court explained:</a:t>
            </a:r>
          </a:p>
          <a:p>
            <a:pPr marL="0" indent="0">
              <a:buNone/>
            </a:pPr>
            <a:endParaRPr lang="en-US" dirty="0"/>
          </a:p>
          <a:p>
            <a:pPr marL="400050" lvl="1" indent="0">
              <a:buNone/>
            </a:pPr>
            <a:r>
              <a:rPr lang="en-US" dirty="0"/>
              <a:t>Reinsurance is essentially insurance for insurance companies. Reinsurance occurs when a carrier (the “reinsurer”) agrees to cover losses experienced by an insurer (the “cedent”) for certain covered risks. These reinsurance contracts allow the reinsured to distribute its risk of loss among reinsurers. There are two types of reinsurance contracts: facultative and treaty. A facultative reinsurer insures part or all of a single insurance policy, with underwriting occurring as to each reinsured policy. A treaty reinsurer insures specified classes of a ceding insurer's policies. CRL represents that the reinsurance in this case was facultative.</a:t>
            </a:r>
          </a:p>
          <a:p>
            <a:pPr marL="0" indent="0">
              <a:buNone/>
            </a:pPr>
            <a:endParaRPr lang="en-US" dirty="0"/>
          </a:p>
        </p:txBody>
      </p:sp>
    </p:spTree>
    <p:extLst>
      <p:ext uri="{BB962C8B-B14F-4D97-AF65-F5344CB8AC3E}">
        <p14:creationId xmlns:p14="http://schemas.microsoft.com/office/powerpoint/2010/main" val="33508210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3432-CDD6-9BDE-0DF2-AC5DF3CBE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AC580-749B-8947-DD5F-EDD3CECF4BEC}"/>
              </a:ext>
            </a:extLst>
          </p:cNvPr>
          <p:cNvSpPr>
            <a:spLocks noGrp="1"/>
          </p:cNvSpPr>
          <p:nvPr>
            <p:ph type="title"/>
          </p:nvPr>
        </p:nvSpPr>
        <p:spPr/>
        <p:txBody>
          <a:bodyPr>
            <a:noAutofit/>
          </a:bodyPr>
          <a:lstStyle/>
          <a:p>
            <a:r>
              <a:rPr lang="it-IT" sz="3600" dirty="0"/>
              <a:t>Osterhout v. Morgan, </a:t>
            </a:r>
            <a:br>
              <a:rPr lang="it-IT" sz="3600" dirty="0"/>
            </a:br>
            <a:r>
              <a:rPr lang="it-IT" sz="2400" dirty="0"/>
              <a:t>2023 WL 6163985 (E.D. Okla. Sept. 21, 2023)</a:t>
            </a:r>
            <a:endParaRPr lang="en-US" sz="3600" dirty="0"/>
          </a:p>
        </p:txBody>
      </p:sp>
      <p:sp>
        <p:nvSpPr>
          <p:cNvPr id="3" name="Content Placeholder 2">
            <a:extLst>
              <a:ext uri="{FF2B5EF4-FFF2-40B4-BE49-F238E27FC236}">
                <a16:creationId xmlns:a16="http://schemas.microsoft.com/office/drawing/2014/main" id="{38CB54F6-6E33-B898-C56C-7DCB02114C8F}"/>
              </a:ext>
            </a:extLst>
          </p:cNvPr>
          <p:cNvSpPr>
            <a:spLocks noGrp="1"/>
          </p:cNvSpPr>
          <p:nvPr>
            <p:ph sz="quarter" idx="10"/>
          </p:nvPr>
        </p:nvSpPr>
        <p:spPr>
          <a:xfrm>
            <a:off x="509587" y="1638297"/>
            <a:ext cx="11172825" cy="4610103"/>
          </a:xfrm>
        </p:spPr>
        <p:txBody>
          <a:bodyPr>
            <a:normAutofit/>
          </a:bodyPr>
          <a:lstStyle/>
          <a:p>
            <a:r>
              <a:rPr lang="en-US" dirty="0"/>
              <a:t>It is a basic rule of insurance law that the existence of a reinsurance contract does not allow an insured to proceed directly against the reinsurer, generally even if the original insurer becomes insolvent. </a:t>
            </a:r>
          </a:p>
          <a:p>
            <a:endParaRPr lang="en-US" dirty="0"/>
          </a:p>
          <a:p>
            <a:pPr marL="400050" lvl="1" indent="0">
              <a:buNone/>
            </a:pPr>
            <a:r>
              <a:rPr lang="en-US" dirty="0"/>
              <a:t>“It is well settled that the original insured cannot maintain a direct action against a reinsurer and correspondingly, the reinsurer has no direct liability to the original insured, based on the fact that the original insured is neither a party to the reinsurance contract or in privity.” “However, there are exceptions to this general rule.”  “Even in the absence of an express provision, such a right may be implied through the conduct of the reinsurer. Where the original insured consistently deals directly with the reinsurer, bypassing the original insurer, the reinsurer may become directly liable to the insured.”</a:t>
            </a:r>
          </a:p>
          <a:p>
            <a:endParaRPr lang="en-US" dirty="0"/>
          </a:p>
          <a:p>
            <a:r>
              <a:rPr lang="en-US" dirty="0"/>
              <a:t>The Court found indications that CRL </a:t>
            </a:r>
            <a:r>
              <a:rPr lang="en-US" b="1" dirty="0"/>
              <a:t>may be functioning as a primary insurer </a:t>
            </a:r>
            <a:r>
              <a:rPr lang="en-US" dirty="0"/>
              <a:t>and therefore denied CRL’s motion to dismiss.</a:t>
            </a:r>
          </a:p>
        </p:txBody>
      </p:sp>
    </p:spTree>
    <p:extLst>
      <p:ext uri="{BB962C8B-B14F-4D97-AF65-F5344CB8AC3E}">
        <p14:creationId xmlns:p14="http://schemas.microsoft.com/office/powerpoint/2010/main" val="17644040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p:cNvSpPr txBox="1">
            <a:spLocks noGrp="1"/>
          </p:cNvSpPr>
          <p:nvPr>
            <p:ph type="title"/>
          </p:nvPr>
        </p:nvSpPr>
        <p:spPr>
          <a:xfrm>
            <a:off x="1049652" y="1460500"/>
            <a:ext cx="10092697" cy="3462638"/>
          </a:xfrm>
          <a:prstGeom prst="rect">
            <a:avLst/>
          </a:prstGeom>
        </p:spPr>
        <p:txBody>
          <a:bodyPr>
            <a:normAutofit/>
          </a:bodyPr>
          <a:lstStyle/>
          <a:p>
            <a:pPr algn="ctr" defTabSz="914400"/>
            <a:r>
              <a:rPr lang="en-US" sz="5400" dirty="0"/>
              <a:t>Insureds' Direct Claims Against Reinsurers: </a:t>
            </a:r>
            <a:br>
              <a:rPr lang="en-US" sz="5400" dirty="0"/>
            </a:br>
            <a:r>
              <a:rPr lang="en-US" sz="5400" dirty="0"/>
              <a:t>Intentional, Unintentional, </a:t>
            </a:r>
            <a:br>
              <a:rPr lang="en-US" sz="5400" dirty="0"/>
            </a:br>
            <a:r>
              <a:rPr lang="en-US" sz="5400" dirty="0"/>
              <a:t>and Surprise Direct Liability</a:t>
            </a:r>
            <a:endParaRPr sz="5400" dirty="0"/>
          </a:p>
        </p:txBody>
      </p:sp>
      <p:sp>
        <p:nvSpPr>
          <p:cNvPr id="2" name="Text Placeholder 12">
            <a:extLst>
              <a:ext uri="{FF2B5EF4-FFF2-40B4-BE49-F238E27FC236}">
                <a16:creationId xmlns:a16="http://schemas.microsoft.com/office/drawing/2014/main" id="{13CA4A19-827A-2084-8958-01AC664D8624}"/>
              </a:ext>
            </a:extLst>
          </p:cNvPr>
          <p:cNvSpPr txBox="1">
            <a:spLocks/>
          </p:cNvSpPr>
          <p:nvPr/>
        </p:nvSpPr>
        <p:spPr>
          <a:xfrm>
            <a:off x="4295774" y="4987499"/>
            <a:ext cx="3600452" cy="79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l" defTabSz="4572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Century Gothic"/>
                <a:ea typeface="Century Gothic"/>
                <a:cs typeface="Century Gothic"/>
                <a:sym typeface="Century Gothic"/>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algn="ctr" hangingPunct="1"/>
            <a:r>
              <a:rPr lang="en-US" sz="2400" b="1" dirty="0">
                <a:solidFill>
                  <a:srgbClr val="5098FE"/>
                </a:solidFill>
              </a:rPr>
              <a:t>May 1, 2025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31D2-B7C0-F7E1-1F02-2A4CE1A83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2FB55-CD49-DFAA-55B2-90CC07034510}"/>
              </a:ext>
            </a:extLst>
          </p:cNvPr>
          <p:cNvSpPr>
            <a:spLocks noGrp="1"/>
          </p:cNvSpPr>
          <p:nvPr>
            <p:ph type="title"/>
          </p:nvPr>
        </p:nvSpPr>
        <p:spPr/>
        <p:txBody>
          <a:bodyPr>
            <a:noAutofit/>
          </a:bodyPr>
          <a:lstStyle/>
          <a:p>
            <a:r>
              <a:rPr lang="en-US" sz="3600" dirty="0"/>
              <a:t>Midtown Hotel Grp. LLC v. Selective Ins. Co. of Am., </a:t>
            </a:r>
            <a:r>
              <a:rPr lang="en-US" sz="2400" dirty="0"/>
              <a:t>2023 WL 3603677 (D. Ariz. May 23, 2023)</a:t>
            </a:r>
            <a:endParaRPr lang="en-US" sz="3600" dirty="0"/>
          </a:p>
        </p:txBody>
      </p:sp>
      <p:sp>
        <p:nvSpPr>
          <p:cNvPr id="3" name="Content Placeholder 2">
            <a:extLst>
              <a:ext uri="{FF2B5EF4-FFF2-40B4-BE49-F238E27FC236}">
                <a16:creationId xmlns:a16="http://schemas.microsoft.com/office/drawing/2014/main" id="{F553D0B1-9DAC-856D-62C3-24410C2A3897}"/>
              </a:ext>
            </a:extLst>
          </p:cNvPr>
          <p:cNvSpPr>
            <a:spLocks noGrp="1"/>
          </p:cNvSpPr>
          <p:nvPr>
            <p:ph sz="quarter" idx="10"/>
          </p:nvPr>
        </p:nvSpPr>
        <p:spPr>
          <a:xfrm>
            <a:off x="509587" y="1638297"/>
            <a:ext cx="11172825" cy="4610103"/>
          </a:xfrm>
        </p:spPr>
        <p:txBody>
          <a:bodyPr>
            <a:normAutofit/>
          </a:bodyPr>
          <a:lstStyle/>
          <a:p>
            <a:r>
              <a:rPr lang="en-US" dirty="0"/>
              <a:t>Midtown filed suit against its insurer regarding coverage warranted under its policy after an air-conditioning system malfunctioned and flooded the hotel. Midtown also asserted claims against Hartford, </a:t>
            </a:r>
            <a:r>
              <a:rPr lang="en-US" dirty="0" err="1"/>
              <a:t>Selective’s</a:t>
            </a:r>
            <a:r>
              <a:rPr lang="en-US" dirty="0"/>
              <a:t> reinsurer, on the basis that Hartford investigated the claim and allegedly carried out many of the actions forming the basis for Midtown's complain. Hartford filed a motion to dismiss on the basis that Hartford has no contractual relationship with Midtown.</a:t>
            </a:r>
          </a:p>
          <a:p>
            <a:pPr marL="0" indent="0">
              <a:buNone/>
            </a:pPr>
            <a:endParaRPr lang="en-US" dirty="0"/>
          </a:p>
          <a:p>
            <a:r>
              <a:rPr lang="en-US" dirty="0"/>
              <a:t>The Court concluded that the facts as alleged fell within Arizona’s direct-liability exception, and thus declined to dismiss Midtown’s bad faith tort claim against Hartford. Furthermore, the Court found that Midtown has stated a claim for breach of the implied covenant of good faith against Hartford, and thus, declined to dismiss the breach of contract claim. The Court also declined to dismiss Midtown’s claim for tortious interference with contract against Hartford. However, the Court dismissed Midtown’s claim for aiding and abetting.</a:t>
            </a:r>
          </a:p>
        </p:txBody>
      </p:sp>
    </p:spTree>
    <p:extLst>
      <p:ext uri="{BB962C8B-B14F-4D97-AF65-F5344CB8AC3E}">
        <p14:creationId xmlns:p14="http://schemas.microsoft.com/office/powerpoint/2010/main" val="3793576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564B-3106-39D1-B4FD-51894AA13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AE118-3FE1-4C66-CA08-071ABEDB6D17}"/>
              </a:ext>
            </a:extLst>
          </p:cNvPr>
          <p:cNvSpPr>
            <a:spLocks noGrp="1"/>
          </p:cNvSpPr>
          <p:nvPr>
            <p:ph type="title"/>
          </p:nvPr>
        </p:nvSpPr>
        <p:spPr/>
        <p:txBody>
          <a:bodyPr>
            <a:noAutofit/>
          </a:bodyPr>
          <a:lstStyle/>
          <a:p>
            <a:r>
              <a:rPr lang="en-US" sz="3600" dirty="0"/>
              <a:t>CC Metals &amp; Alloys, LLC v. Am. Int'l Specialty Lines Ins. Co., </a:t>
            </a:r>
            <a:r>
              <a:rPr lang="en-US" sz="2400" dirty="0"/>
              <a:t>2022 WL 3705003 (W.D. Ky. Aug. 26, 2022)</a:t>
            </a:r>
            <a:endParaRPr lang="en-US" sz="3600" dirty="0"/>
          </a:p>
        </p:txBody>
      </p:sp>
      <p:sp>
        <p:nvSpPr>
          <p:cNvPr id="3" name="Content Placeholder 2">
            <a:extLst>
              <a:ext uri="{FF2B5EF4-FFF2-40B4-BE49-F238E27FC236}">
                <a16:creationId xmlns:a16="http://schemas.microsoft.com/office/drawing/2014/main" id="{E7885192-9D1F-F61E-A1B1-6E86B0B432CE}"/>
              </a:ext>
            </a:extLst>
          </p:cNvPr>
          <p:cNvSpPr>
            <a:spLocks noGrp="1"/>
          </p:cNvSpPr>
          <p:nvPr>
            <p:ph sz="quarter" idx="10"/>
          </p:nvPr>
        </p:nvSpPr>
        <p:spPr>
          <a:xfrm>
            <a:off x="509587" y="1638297"/>
            <a:ext cx="11172825" cy="4610103"/>
          </a:xfrm>
        </p:spPr>
        <p:txBody>
          <a:bodyPr>
            <a:normAutofit lnSpcReduction="10000"/>
          </a:bodyPr>
          <a:lstStyle/>
          <a:p>
            <a:r>
              <a:rPr lang="en-US" dirty="0"/>
              <a:t>This action involves a coverage dispute between CCMA and defendants “with respect to losses suffered by CCMA arising from pollution-related clean-up costs.” CCMA sued AIG Specialty, which issued a Pollution Legal Liability policy to CCMA, as well as Fortitude Re “based on information and belief that AIG Specialty has ‘transferred all assets, liabilities, and obligations related to the Policy at issue here to Defendant Fortitude Re.’”</a:t>
            </a:r>
          </a:p>
          <a:p>
            <a:pPr marL="0" indent="0">
              <a:buNone/>
            </a:pPr>
            <a:endParaRPr lang="en-US" dirty="0"/>
          </a:p>
          <a:p>
            <a:r>
              <a:rPr lang="en-US" dirty="0"/>
              <a:t>Fortitude Re moved to dismiss all CCMA's claims against it based on a lack of contractual agreement between CCMA and Fortitude.</a:t>
            </a:r>
          </a:p>
          <a:p>
            <a:pPr marL="0" indent="0">
              <a:buNone/>
            </a:pPr>
            <a:endParaRPr lang="en-US" dirty="0"/>
          </a:p>
          <a:p>
            <a:r>
              <a:rPr lang="en-US" dirty="0"/>
              <a:t>Relying on the Millennium case, the Court noted that the reinsurance agreement between AIG Specialty and Fortitude Re had not yet been provided to the Court. Therefore, without the explicit language of the contract, the Court could not thoroughly review to make a determination regarding potential liability. While CCMA’s allegations in its complaint “leave much to be desired,” CCMA presented a plausible argument for Fortitude Re’s potential liability and additional information may come out in discovery. Therefore, dismissal was not appropriate.</a:t>
            </a:r>
          </a:p>
        </p:txBody>
      </p:sp>
    </p:spTree>
    <p:extLst>
      <p:ext uri="{BB962C8B-B14F-4D97-AF65-F5344CB8AC3E}">
        <p14:creationId xmlns:p14="http://schemas.microsoft.com/office/powerpoint/2010/main" val="37124261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4E7A-E99A-F10D-90D1-E362CD469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16879-8F09-6920-15A9-69BDF700ABEC}"/>
              </a:ext>
            </a:extLst>
          </p:cNvPr>
          <p:cNvSpPr>
            <a:spLocks noGrp="1"/>
          </p:cNvSpPr>
          <p:nvPr>
            <p:ph type="title"/>
          </p:nvPr>
        </p:nvSpPr>
        <p:spPr>
          <a:xfrm>
            <a:off x="353483" y="303128"/>
            <a:ext cx="11546417" cy="1357697"/>
          </a:xfrm>
        </p:spPr>
        <p:txBody>
          <a:bodyPr>
            <a:noAutofit/>
          </a:bodyPr>
          <a:lstStyle/>
          <a:p>
            <a:r>
              <a:rPr lang="en-US" sz="3600" dirty="0" err="1"/>
              <a:t>Leonberger</a:t>
            </a:r>
            <a:r>
              <a:rPr lang="en-US" sz="3600" dirty="0"/>
              <a:t> v. Missouri United School Ins. Council, </a:t>
            </a:r>
            <a:r>
              <a:rPr lang="en-US" sz="2400" dirty="0"/>
              <a:t>2016 WL 2994332 (Mo. Ct App.)</a:t>
            </a:r>
          </a:p>
        </p:txBody>
      </p:sp>
      <p:sp>
        <p:nvSpPr>
          <p:cNvPr id="3" name="Content Placeholder 2">
            <a:extLst>
              <a:ext uri="{FF2B5EF4-FFF2-40B4-BE49-F238E27FC236}">
                <a16:creationId xmlns:a16="http://schemas.microsoft.com/office/drawing/2014/main" id="{46B8BA72-F2A6-BE89-0A9A-BC0DA7034F46}"/>
              </a:ext>
            </a:extLst>
          </p:cNvPr>
          <p:cNvSpPr>
            <a:spLocks noGrp="1"/>
          </p:cNvSpPr>
          <p:nvPr>
            <p:ph sz="quarter" idx="10"/>
          </p:nvPr>
        </p:nvSpPr>
        <p:spPr>
          <a:xfrm>
            <a:off x="353483" y="2133597"/>
            <a:ext cx="11172825" cy="4610103"/>
          </a:xfrm>
        </p:spPr>
        <p:txBody>
          <a:bodyPr>
            <a:normAutofit/>
          </a:bodyPr>
          <a:lstStyle/>
          <a:p>
            <a:r>
              <a:rPr lang="en-US" dirty="0"/>
              <a:t>Insured school bus driver's third-party beneficiary claims against purported reinsurer for bad faith refusal to settle, bad faith refusal to defend, and breach of fiduciary duty did not fall within scope of reinsurance agreement's mandatory arbitration clause. </a:t>
            </a:r>
          </a:p>
          <a:p>
            <a:pPr marL="0" indent="0">
              <a:buNone/>
            </a:pPr>
            <a:endParaRPr lang="en-US" dirty="0"/>
          </a:p>
          <a:p>
            <a:r>
              <a:rPr lang="en-US" dirty="0"/>
              <a:t>Applying the plain language of the arbitration clause the court decided that disputes subject to arbitration under the agreement were limited to disputes between the reinsured and the reinsurer. The fact that the arbitration clause did not explicitly exclude third-party claims did not mean that such claims were implicitly included within the scope of the clause (“Such an argument runs contrary to basic tenets of contractual interpretation.”, </a:t>
            </a:r>
            <a:r>
              <a:rPr lang="en-US" i="1" dirty="0"/>
              <a:t>id</a:t>
            </a:r>
            <a:r>
              <a:rPr lang="en-US" dirty="0"/>
              <a:t>., at 12).</a:t>
            </a:r>
          </a:p>
        </p:txBody>
      </p:sp>
      <p:sp>
        <p:nvSpPr>
          <p:cNvPr id="4" name="Content Placeholder 2">
            <a:extLst>
              <a:ext uri="{FF2B5EF4-FFF2-40B4-BE49-F238E27FC236}">
                <a16:creationId xmlns:a16="http://schemas.microsoft.com/office/drawing/2014/main" id="{E55CE860-7D4A-2416-5DE2-FD3356E83A44}"/>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569541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1100-E7CB-8512-AD44-D6DC11612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0D297-649C-0D75-FDAD-237426470D60}"/>
              </a:ext>
            </a:extLst>
          </p:cNvPr>
          <p:cNvSpPr>
            <a:spLocks noGrp="1"/>
          </p:cNvSpPr>
          <p:nvPr>
            <p:ph type="title"/>
          </p:nvPr>
        </p:nvSpPr>
        <p:spPr>
          <a:xfrm>
            <a:off x="353483" y="303128"/>
            <a:ext cx="11546417" cy="1357697"/>
          </a:xfrm>
        </p:spPr>
        <p:txBody>
          <a:bodyPr>
            <a:noAutofit/>
          </a:bodyPr>
          <a:lstStyle/>
          <a:p>
            <a:r>
              <a:rPr lang="en-US" sz="3600" dirty="0" err="1"/>
              <a:t>Leonberger</a:t>
            </a:r>
            <a:r>
              <a:rPr lang="en-US" sz="3600" dirty="0"/>
              <a:t> v. Missouri United School Ins. Council, </a:t>
            </a:r>
            <a:r>
              <a:rPr lang="en-US" sz="2400" dirty="0"/>
              <a:t>2016 WL 2994332 (Mo. Ct App.)</a:t>
            </a:r>
          </a:p>
        </p:txBody>
      </p:sp>
      <p:sp>
        <p:nvSpPr>
          <p:cNvPr id="3" name="Content Placeholder 2">
            <a:extLst>
              <a:ext uri="{FF2B5EF4-FFF2-40B4-BE49-F238E27FC236}">
                <a16:creationId xmlns:a16="http://schemas.microsoft.com/office/drawing/2014/main" id="{DFF98156-EAB4-96E3-6AA2-5EC7606AFDB7}"/>
              </a:ext>
            </a:extLst>
          </p:cNvPr>
          <p:cNvSpPr>
            <a:spLocks noGrp="1"/>
          </p:cNvSpPr>
          <p:nvPr>
            <p:ph sz="quarter" idx="10"/>
          </p:nvPr>
        </p:nvSpPr>
        <p:spPr>
          <a:xfrm>
            <a:off x="353483" y="2133597"/>
            <a:ext cx="11172825" cy="4610103"/>
          </a:xfrm>
        </p:spPr>
        <p:txBody>
          <a:bodyPr>
            <a:normAutofit/>
          </a:bodyPr>
          <a:lstStyle/>
          <a:p>
            <a:pPr algn="just"/>
            <a:r>
              <a:rPr lang="en-US" dirty="0"/>
              <a:t>The court explained that “[o]</a:t>
            </a:r>
            <a:r>
              <a:rPr lang="en-US" dirty="0" err="1"/>
              <a:t>rdinarily</a:t>
            </a:r>
            <a:r>
              <a:rPr lang="en-US" dirty="0"/>
              <a:t>, the original insured has no interest in the reinsurance”, because “the contract of insurance and the contract of reinsurance are totally distinct and unconnected”. </a:t>
            </a:r>
            <a:r>
              <a:rPr lang="en-US" i="1" dirty="0"/>
              <a:t>Id</a:t>
            </a:r>
            <a:r>
              <a:rPr lang="en-US" dirty="0"/>
              <a:t>., at 11, citing </a:t>
            </a:r>
            <a:r>
              <a:rPr lang="en-US" i="1" dirty="0"/>
              <a:t>J.C. Penney Life Ins. Co. v. Transit Cas. Co. in Receivership</a:t>
            </a:r>
            <a:r>
              <a:rPr lang="en-US" dirty="0"/>
              <a:t>, 299 S.W.3d 668, 674 (Mo. Ct. App. 2009). </a:t>
            </a:r>
          </a:p>
          <a:p>
            <a:pPr marL="0" indent="0" algn="just">
              <a:buNone/>
            </a:pPr>
            <a:endParaRPr lang="en-US" dirty="0"/>
          </a:p>
          <a:p>
            <a:pPr algn="just"/>
            <a:r>
              <a:rPr lang="en-US" dirty="0"/>
              <a:t>However, the court continued by pointing out that “barring any statutory restrictions against it, a reinsurance contract may be drafted in such a way as to make the reinsurer liable to both the reinsured company and the original insured. If the reinsurer assumes the liability of the reinsured company on its policies, then the policyholders, or their privies, may directly enforce this liability against the reinsurer”. </a:t>
            </a:r>
            <a:r>
              <a:rPr lang="en-US" i="1" dirty="0"/>
              <a:t>Id</a:t>
            </a:r>
            <a:r>
              <a:rPr lang="en-US" dirty="0"/>
              <a:t>.</a:t>
            </a:r>
          </a:p>
        </p:txBody>
      </p:sp>
      <p:sp>
        <p:nvSpPr>
          <p:cNvPr id="4" name="Content Placeholder 2">
            <a:extLst>
              <a:ext uri="{FF2B5EF4-FFF2-40B4-BE49-F238E27FC236}">
                <a16:creationId xmlns:a16="http://schemas.microsoft.com/office/drawing/2014/main" id="{8A5A2D20-EAA7-6CA3-165C-3018CB11CF08}"/>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21161389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F4ED-2C53-75B7-D70F-86C3C733562B}"/>
              </a:ext>
            </a:extLst>
          </p:cNvPr>
          <p:cNvSpPr>
            <a:spLocks noGrp="1"/>
          </p:cNvSpPr>
          <p:nvPr>
            <p:ph type="title"/>
          </p:nvPr>
        </p:nvSpPr>
        <p:spPr/>
        <p:txBody>
          <a:bodyPr>
            <a:normAutofit/>
          </a:bodyPr>
          <a:lstStyle/>
          <a:p>
            <a:r>
              <a:rPr lang="en-US" dirty="0"/>
              <a:t>Panelists</a:t>
            </a:r>
          </a:p>
        </p:txBody>
      </p:sp>
      <p:sp>
        <p:nvSpPr>
          <p:cNvPr id="3" name="Content Placeholder 2">
            <a:extLst>
              <a:ext uri="{FF2B5EF4-FFF2-40B4-BE49-F238E27FC236}">
                <a16:creationId xmlns:a16="http://schemas.microsoft.com/office/drawing/2014/main" id="{46A501FA-8B6F-EAA7-20E8-4EA091D17A12}"/>
              </a:ext>
            </a:extLst>
          </p:cNvPr>
          <p:cNvSpPr>
            <a:spLocks noGrp="1"/>
          </p:cNvSpPr>
          <p:nvPr>
            <p:ph sz="quarter" idx="10"/>
          </p:nvPr>
        </p:nvSpPr>
        <p:spPr>
          <a:xfrm>
            <a:off x="727075" y="1498597"/>
            <a:ext cx="11172825" cy="4343399"/>
          </a:xfrm>
        </p:spPr>
        <p:txBody>
          <a:bodyPr>
            <a:normAutofit fontScale="77500" lnSpcReduction="20000"/>
          </a:bodyPr>
          <a:lstStyle/>
          <a:p>
            <a:pPr>
              <a:lnSpc>
                <a:spcPct val="250000"/>
              </a:lnSpc>
            </a:pPr>
            <a:r>
              <a:rPr lang="en-US" sz="2800" dirty="0"/>
              <a:t>Elizabeth Kniffen, Zelle LLP (moderator)</a:t>
            </a:r>
          </a:p>
          <a:p>
            <a:pPr>
              <a:lnSpc>
                <a:spcPct val="250000"/>
              </a:lnSpc>
            </a:pPr>
            <a:r>
              <a:rPr lang="en-US" sz="2800" dirty="0"/>
              <a:t>Jonathan Bank, Arbitrator</a:t>
            </a:r>
          </a:p>
          <a:p>
            <a:pPr>
              <a:lnSpc>
                <a:spcPct val="250000"/>
              </a:lnSpc>
            </a:pPr>
            <a:r>
              <a:rPr lang="en-US" sz="2800" dirty="0"/>
              <a:t>Keith Kaplan, Anselma Capital</a:t>
            </a:r>
          </a:p>
          <a:p>
            <a:pPr>
              <a:lnSpc>
                <a:spcPct val="250000"/>
              </a:lnSpc>
            </a:pPr>
            <a:r>
              <a:rPr lang="en-US" sz="2800" dirty="0"/>
              <a:t>Ellie Kennedy, United Educators</a:t>
            </a:r>
          </a:p>
          <a:p>
            <a:pPr>
              <a:lnSpc>
                <a:spcPct val="250000"/>
              </a:lnSpc>
            </a:pPr>
            <a:r>
              <a:rPr lang="en-US" sz="2800" dirty="0"/>
              <a:t>John Glowacki, </a:t>
            </a:r>
            <a:r>
              <a:rPr lang="en-US" sz="2800" dirty="0" err="1"/>
              <a:t>RiverStone</a:t>
            </a:r>
            <a:r>
              <a:rPr lang="en-US" sz="2800" dirty="0"/>
              <a:t> Resources</a:t>
            </a:r>
          </a:p>
          <a:p>
            <a:pPr marL="0" indent="0">
              <a:buNone/>
            </a:pPr>
            <a:endParaRPr lang="en-US" sz="2800" dirty="0"/>
          </a:p>
        </p:txBody>
      </p:sp>
    </p:spTree>
    <p:extLst>
      <p:ext uri="{BB962C8B-B14F-4D97-AF65-F5344CB8AC3E}">
        <p14:creationId xmlns:p14="http://schemas.microsoft.com/office/powerpoint/2010/main" val="20622325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8B15AAB-8CAE-9E21-5469-40356B5C6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28F59-E3F4-9D1D-AC7E-A2AC46AF6A8E}"/>
              </a:ext>
            </a:extLst>
          </p:cNvPr>
          <p:cNvSpPr>
            <a:spLocks noGrp="1"/>
          </p:cNvSpPr>
          <p:nvPr>
            <p:ph type="title"/>
          </p:nvPr>
        </p:nvSpPr>
        <p:spPr>
          <a:xfrm>
            <a:off x="1227264" y="2731699"/>
            <a:ext cx="10455148" cy="1078297"/>
          </a:xfrm>
        </p:spPr>
        <p:txBody>
          <a:bodyPr>
            <a:normAutofit fontScale="90000"/>
          </a:bodyPr>
          <a:lstStyle/>
          <a:p>
            <a:r>
              <a:rPr lang="en-US" dirty="0"/>
              <a:t>Insureds’ Direct Claims Against Reinsurers</a:t>
            </a:r>
          </a:p>
        </p:txBody>
      </p:sp>
    </p:spTree>
    <p:extLst>
      <p:ext uri="{BB962C8B-B14F-4D97-AF65-F5344CB8AC3E}">
        <p14:creationId xmlns:p14="http://schemas.microsoft.com/office/powerpoint/2010/main" val="23248542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4A15-7FBE-1F2A-F5F8-CC6C077B1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6E580-0518-220A-C6FD-D6950660EE85}"/>
              </a:ext>
            </a:extLst>
          </p:cNvPr>
          <p:cNvSpPr>
            <a:spLocks noGrp="1"/>
          </p:cNvSpPr>
          <p:nvPr>
            <p:ph type="title"/>
          </p:nvPr>
        </p:nvSpPr>
        <p:spPr>
          <a:xfrm>
            <a:off x="322790" y="799810"/>
            <a:ext cx="11546417" cy="1078297"/>
          </a:xfrm>
        </p:spPr>
        <p:txBody>
          <a:bodyPr>
            <a:noAutofit/>
          </a:bodyPr>
          <a:lstStyle/>
          <a:p>
            <a:r>
              <a:rPr lang="en-US" sz="3600" dirty="0"/>
              <a:t>Courts Finding No Direct Liability to Insureds</a:t>
            </a:r>
          </a:p>
        </p:txBody>
      </p:sp>
    </p:spTree>
    <p:extLst>
      <p:ext uri="{BB962C8B-B14F-4D97-AF65-F5344CB8AC3E}">
        <p14:creationId xmlns:p14="http://schemas.microsoft.com/office/powerpoint/2010/main" val="18143886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CCF1-6858-1530-B698-84B1DF80E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BE03-0A56-2ECE-2D66-01CDBCF4773C}"/>
              </a:ext>
            </a:extLst>
          </p:cNvPr>
          <p:cNvSpPr>
            <a:spLocks noGrp="1"/>
          </p:cNvSpPr>
          <p:nvPr>
            <p:ph type="title"/>
          </p:nvPr>
        </p:nvSpPr>
        <p:spPr>
          <a:xfrm>
            <a:off x="322790" y="799810"/>
            <a:ext cx="11546417" cy="1078297"/>
          </a:xfrm>
        </p:spPr>
        <p:txBody>
          <a:bodyPr>
            <a:noAutofit/>
          </a:bodyPr>
          <a:lstStyle/>
          <a:p>
            <a:r>
              <a:rPr lang="en-US" sz="3600" dirty="0"/>
              <a:t>Vantage Commodities Fin. Servs. I, LLC v. Assured Risk Transfer PCC, LLC, </a:t>
            </a:r>
            <a:br>
              <a:rPr lang="en-US" sz="3600" dirty="0"/>
            </a:br>
            <a:r>
              <a:rPr lang="en-US" sz="2400" dirty="0"/>
              <a:t>31 F.4th 800 (D.C. Cir. 2022)</a:t>
            </a:r>
            <a:endParaRPr lang="en-US" sz="3600" dirty="0"/>
          </a:p>
        </p:txBody>
      </p:sp>
      <p:sp>
        <p:nvSpPr>
          <p:cNvPr id="3" name="Content Placeholder 2">
            <a:extLst>
              <a:ext uri="{FF2B5EF4-FFF2-40B4-BE49-F238E27FC236}">
                <a16:creationId xmlns:a16="http://schemas.microsoft.com/office/drawing/2014/main" id="{DCB3E6F0-76DB-F8EA-DF35-DD0872D9C5CA}"/>
              </a:ext>
            </a:extLst>
          </p:cNvPr>
          <p:cNvSpPr>
            <a:spLocks noGrp="1"/>
          </p:cNvSpPr>
          <p:nvPr>
            <p:ph sz="quarter" idx="10"/>
          </p:nvPr>
        </p:nvSpPr>
        <p:spPr>
          <a:xfrm>
            <a:off x="509587" y="1638297"/>
            <a:ext cx="11172825" cy="4610103"/>
          </a:xfrm>
        </p:spPr>
        <p:txBody>
          <a:bodyPr>
            <a:normAutofit/>
          </a:bodyPr>
          <a:lstStyle/>
          <a:p>
            <a:endParaRPr lang="en-US" dirty="0"/>
          </a:p>
          <a:p>
            <a:r>
              <a:rPr lang="en-US" dirty="0"/>
              <a:t>Insured commercial lender brought action against credit insurer's reinsurers, among others, asserting breach of contract, negligence, and related claims. The court affirmed the district court's dismissal of Vantage's breach of contract and declaratory judgment claims because Vantage failed to plead facts sufficient to show a contractual relationship with the Reinsurers. </a:t>
            </a:r>
          </a:p>
          <a:p>
            <a:endParaRPr lang="en-US" dirty="0"/>
          </a:p>
          <a:p>
            <a:r>
              <a:rPr lang="en-US" dirty="0"/>
              <a:t>The Court also affirmed the district court’s grant of summary judgment for the Reinsurers of Vantage’s remaining claims. In this regard, Vantage pointed to no record evidence of any consideration to support its alleged implied contract with the Reinsurers, or any evidence to support its promissory estoppel or unjust enrichment claims.</a:t>
            </a:r>
          </a:p>
          <a:p>
            <a:pPr marL="0" indent="0">
              <a:buNone/>
            </a:pPr>
            <a:endParaRPr lang="en-US" dirty="0"/>
          </a:p>
        </p:txBody>
      </p:sp>
    </p:spTree>
    <p:extLst>
      <p:ext uri="{BB962C8B-B14F-4D97-AF65-F5344CB8AC3E}">
        <p14:creationId xmlns:p14="http://schemas.microsoft.com/office/powerpoint/2010/main" val="26566282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FCB9-035D-1F1D-0383-F6FF3B4FF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549A5-E820-85FD-03C7-F70C970CF724}"/>
              </a:ext>
            </a:extLst>
          </p:cNvPr>
          <p:cNvSpPr>
            <a:spLocks noGrp="1"/>
          </p:cNvSpPr>
          <p:nvPr>
            <p:ph type="title"/>
          </p:nvPr>
        </p:nvSpPr>
        <p:spPr/>
        <p:txBody>
          <a:bodyPr>
            <a:noAutofit/>
          </a:bodyPr>
          <a:lstStyle/>
          <a:p>
            <a:r>
              <a:rPr lang="en-US" sz="3600" dirty="0" err="1"/>
              <a:t>Tellone</a:t>
            </a:r>
            <a:r>
              <a:rPr lang="en-US" sz="3600" dirty="0"/>
              <a:t> Pro. Ctr., LLC v. Allstate Ins. Co.,</a:t>
            </a:r>
            <a:br>
              <a:rPr lang="en-US" sz="3600" dirty="0"/>
            </a:br>
            <a:r>
              <a:rPr lang="en-US" sz="3600" dirty="0"/>
              <a:t> </a:t>
            </a:r>
            <a:r>
              <a:rPr lang="en-US" sz="2400" dirty="0"/>
              <a:t>562 F. Supp. 3d 757 (C.D. Cal. 2022)</a:t>
            </a:r>
            <a:endParaRPr lang="en-US" sz="3600" dirty="0"/>
          </a:p>
        </p:txBody>
      </p:sp>
      <p:sp>
        <p:nvSpPr>
          <p:cNvPr id="3" name="Content Placeholder 2">
            <a:extLst>
              <a:ext uri="{FF2B5EF4-FFF2-40B4-BE49-F238E27FC236}">
                <a16:creationId xmlns:a16="http://schemas.microsoft.com/office/drawing/2014/main" id="{64242BBC-E1B3-DDD2-3D7B-14A280211415}"/>
              </a:ext>
            </a:extLst>
          </p:cNvPr>
          <p:cNvSpPr>
            <a:spLocks noGrp="1"/>
          </p:cNvSpPr>
          <p:nvPr>
            <p:ph sz="quarter" idx="10"/>
          </p:nvPr>
        </p:nvSpPr>
        <p:spPr>
          <a:xfrm>
            <a:off x="509587" y="1676397"/>
            <a:ext cx="11172825" cy="4610103"/>
          </a:xfrm>
        </p:spPr>
        <p:txBody>
          <a:bodyPr>
            <a:normAutofit lnSpcReduction="10000"/>
          </a:bodyPr>
          <a:lstStyle/>
          <a:p>
            <a:r>
              <a:rPr lang="en-US" dirty="0"/>
              <a:t>Insured brought action against its insurer (Allstate) and Allstate’s reinsurer (Hartford) for equipment breakdown coverage to following denial of its claim for alleged vandalism of air-conditioning compressors in 40-year-old system. Allstate and Hartford filed motions for summary judgment. The Court found that Allstate did not violate California’s Unfair Competition Law by entering into reinsurance agreement for equipment breakdown coverage with Hartford. And, all of the evidence provided showed that Hartford was a reinsurer, as opposed to a party to the Policy or an underwriter of the Policy. Further, there was no evidence that Hartford assumed the role of anything other than a reinsurer. In this regard, Allstate remained ultimately responsible for paying out the claim to </a:t>
            </a:r>
            <a:r>
              <a:rPr lang="en-US" dirty="0" err="1"/>
              <a:t>Tellone</a:t>
            </a:r>
            <a:r>
              <a:rPr lang="en-US" dirty="0"/>
              <a:t>.</a:t>
            </a:r>
          </a:p>
          <a:p>
            <a:pPr marL="0" indent="0">
              <a:buNone/>
            </a:pPr>
            <a:r>
              <a:rPr lang="en-US" dirty="0"/>
              <a:t> </a:t>
            </a:r>
          </a:p>
          <a:p>
            <a:r>
              <a:rPr lang="en-US" dirty="0"/>
              <a:t>While the reinsurance contract provides Hartford with the authority to participate in the investigation and settlement of claims, it does not transform Hartford’s role into that of an underwriter. Because </a:t>
            </a:r>
            <a:r>
              <a:rPr lang="en-US" dirty="0" err="1"/>
              <a:t>Tellone</a:t>
            </a:r>
            <a:r>
              <a:rPr lang="en-US" dirty="0"/>
              <a:t> failed to “produce admissible evidence to show that a genuine issue of material fact exists” as to whether Hartford acted as a reinsurer, the Court granted Allstate’s motion for summary judgment with respect to </a:t>
            </a:r>
            <a:r>
              <a:rPr lang="en-US" dirty="0" err="1"/>
              <a:t>Tellone's</a:t>
            </a:r>
            <a:r>
              <a:rPr lang="en-US" dirty="0"/>
              <a:t> UCL claims. For the same reasons, the Court also granted Hartford’s motion for summary judgment.</a:t>
            </a:r>
          </a:p>
        </p:txBody>
      </p:sp>
    </p:spTree>
    <p:extLst>
      <p:ext uri="{BB962C8B-B14F-4D97-AF65-F5344CB8AC3E}">
        <p14:creationId xmlns:p14="http://schemas.microsoft.com/office/powerpoint/2010/main" val="41932366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78B9-C7A4-9FDA-4A66-EBCFF67D2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CAF2E-CA77-CFFF-9B19-B3E6DC47533B}"/>
              </a:ext>
            </a:extLst>
          </p:cNvPr>
          <p:cNvSpPr>
            <a:spLocks noGrp="1"/>
          </p:cNvSpPr>
          <p:nvPr>
            <p:ph type="title"/>
          </p:nvPr>
        </p:nvSpPr>
        <p:spPr>
          <a:xfrm>
            <a:off x="322790" y="482310"/>
            <a:ext cx="11546417" cy="1078297"/>
          </a:xfrm>
        </p:spPr>
        <p:txBody>
          <a:bodyPr>
            <a:noAutofit/>
          </a:bodyPr>
          <a:lstStyle/>
          <a:p>
            <a:r>
              <a:rPr lang="en-US" sz="3600" dirty="0"/>
              <a:t>Fla. Ice Arenas, Inc. v. </a:t>
            </a:r>
            <a:r>
              <a:rPr lang="en-US" sz="3600" dirty="0" err="1"/>
              <a:t>Nat'l</a:t>
            </a:r>
            <a:r>
              <a:rPr lang="en-US" sz="3600" dirty="0"/>
              <a:t> Cas. Co.,</a:t>
            </a:r>
            <a:br>
              <a:rPr lang="en-US" sz="3600" dirty="0"/>
            </a:br>
            <a:r>
              <a:rPr lang="en-US" sz="3600" dirty="0"/>
              <a:t> </a:t>
            </a:r>
            <a:r>
              <a:rPr lang="en-US" sz="2400" dirty="0"/>
              <a:t>2021 WL 12310883 (S.D. Fla. Jan. 21, 2021)</a:t>
            </a:r>
            <a:endParaRPr lang="en-US" sz="3600" dirty="0"/>
          </a:p>
        </p:txBody>
      </p:sp>
      <p:sp>
        <p:nvSpPr>
          <p:cNvPr id="3" name="Content Placeholder 2">
            <a:extLst>
              <a:ext uri="{FF2B5EF4-FFF2-40B4-BE49-F238E27FC236}">
                <a16:creationId xmlns:a16="http://schemas.microsoft.com/office/drawing/2014/main" id="{1E9531E7-6CD1-0DE5-DF07-D6356164568B}"/>
              </a:ext>
            </a:extLst>
          </p:cNvPr>
          <p:cNvSpPr>
            <a:spLocks noGrp="1"/>
          </p:cNvSpPr>
          <p:nvPr>
            <p:ph sz="quarter" idx="10"/>
          </p:nvPr>
        </p:nvSpPr>
        <p:spPr>
          <a:xfrm>
            <a:off x="509587" y="1676397"/>
            <a:ext cx="11172825" cy="4610103"/>
          </a:xfrm>
        </p:spPr>
        <p:txBody>
          <a:bodyPr>
            <a:normAutofit lnSpcReduction="10000"/>
          </a:bodyPr>
          <a:lstStyle/>
          <a:p>
            <a:r>
              <a:rPr lang="en-US" dirty="0"/>
              <a:t>Plaintiff filed suit against Hartford and National. Its complaint grouped the defendants together as “the Insurance Company” and made all allegations against “the Insurance Company” regarding policy at issue and the alleged breach thereof for failure to pay for damages to Plaintiff's insured property sustained due to Hurricane Irma. The Policy at issue is between Plaintiff and National</a:t>
            </a:r>
          </a:p>
          <a:p>
            <a:pPr marL="0" indent="0">
              <a:buNone/>
            </a:pPr>
            <a:endParaRPr lang="en-US" dirty="0"/>
          </a:p>
          <a:p>
            <a:r>
              <a:rPr lang="en-US" dirty="0"/>
              <a:t>Hartford alleged in its Amended Answer and Affirmative Defenses that Hartford is the reinsurer and only has a contract with National—it does not have a contract with Plaintiff nor is it a party to the policy issued to Plaintiff. Accordingly, Hartford brought a motion for judgment on the pleadings arguing that there is no contractual obligation and no privity of contract between Plaintiff and Hartford to support a breach of contract action. The Court agreed with Hartford. “Plaintiff's argument that perhaps it could be able to assert some sort of claim against Hartford if Plaintiff examined the contract between National and Hartford does not negate that, as pled, Plaintiff's Complaint fails to state a claim for breach of contract against Hartford. While it does not appear likely that this claim can be salvaged, in abundance of caution the Court will dismiss this count without prejudice with leave to amend.”</a:t>
            </a:r>
          </a:p>
        </p:txBody>
      </p:sp>
    </p:spTree>
    <p:extLst>
      <p:ext uri="{BB962C8B-B14F-4D97-AF65-F5344CB8AC3E}">
        <p14:creationId xmlns:p14="http://schemas.microsoft.com/office/powerpoint/2010/main" val="3936788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0637D-1701-5C13-D9A6-53C360B88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3DBA9-B98B-688A-E5D2-E03FF63DB3E8}"/>
              </a:ext>
            </a:extLst>
          </p:cNvPr>
          <p:cNvSpPr>
            <a:spLocks noGrp="1"/>
          </p:cNvSpPr>
          <p:nvPr>
            <p:ph type="title"/>
          </p:nvPr>
        </p:nvSpPr>
        <p:spPr>
          <a:xfrm>
            <a:off x="353483" y="303128"/>
            <a:ext cx="11546417" cy="1357697"/>
          </a:xfrm>
        </p:spPr>
        <p:txBody>
          <a:bodyPr>
            <a:noAutofit/>
          </a:bodyPr>
          <a:lstStyle/>
          <a:p>
            <a:r>
              <a:rPr lang="en-US" sz="3600" dirty="0"/>
              <a:t>Health First Health Plans, Inc. v. Am. </a:t>
            </a:r>
            <a:r>
              <a:rPr lang="en-US" sz="3600" dirty="0" err="1"/>
              <a:t>Nat'l</a:t>
            </a:r>
            <a:r>
              <a:rPr lang="en-US" sz="3600" dirty="0"/>
              <a:t> Ins. Co., </a:t>
            </a:r>
            <a:br>
              <a:rPr lang="en-US" sz="3600" dirty="0"/>
            </a:br>
            <a:r>
              <a:rPr lang="en-US" sz="2400" dirty="0"/>
              <a:t>2021 WL 4169211 (S.D. Tex. Sept. 13, 2021), report and recommendation adopted, 2021 WL 4458754 (S.D. Tex. Sept. 29, 2021)</a:t>
            </a:r>
            <a:endParaRPr lang="en-US" sz="3600" dirty="0"/>
          </a:p>
        </p:txBody>
      </p:sp>
      <p:sp>
        <p:nvSpPr>
          <p:cNvPr id="3" name="Content Placeholder 2">
            <a:extLst>
              <a:ext uri="{FF2B5EF4-FFF2-40B4-BE49-F238E27FC236}">
                <a16:creationId xmlns:a16="http://schemas.microsoft.com/office/drawing/2014/main" id="{94B6AF77-F3F9-28DE-312F-2B1FFA14288A}"/>
              </a:ext>
            </a:extLst>
          </p:cNvPr>
          <p:cNvSpPr>
            <a:spLocks noGrp="1"/>
          </p:cNvSpPr>
          <p:nvPr>
            <p:ph sz="quarter" idx="10"/>
          </p:nvPr>
        </p:nvSpPr>
        <p:spPr>
          <a:xfrm>
            <a:off x="353482" y="1885349"/>
            <a:ext cx="11172825" cy="4610103"/>
          </a:xfrm>
        </p:spPr>
        <p:txBody>
          <a:bodyPr>
            <a:normAutofit/>
          </a:bodyPr>
          <a:lstStyle/>
          <a:p>
            <a:r>
              <a:rPr lang="en-US" dirty="0"/>
              <a:t>American National argued that Health First's statutory claims must be dismissed because neither the contract nor the Reinsurance Agreement gave Health First the right to sue its reinsurer, American National, for violations of the Texas Insurance Code. </a:t>
            </a:r>
          </a:p>
          <a:p>
            <a:endParaRPr lang="en-US" dirty="0"/>
          </a:p>
          <a:p>
            <a:r>
              <a:rPr lang="en-US" dirty="0"/>
              <a:t>The Court rejected Health First’s arguments that: (1) the Reinsurance Agreement is not true “reinsurance” issued between two insurance companies; (2) the statute only bars claims filed by the original insured against its insurer's reinsurer, but not claims filed by an insurer against its reinsurer; and (3) there is no language in the Code that precludes an insurer from bringing a cause of action against its reinsurer. </a:t>
            </a:r>
          </a:p>
          <a:p>
            <a:endParaRPr lang="en-US" dirty="0"/>
          </a:p>
          <a:p>
            <a:r>
              <a:rPr lang="en-US" dirty="0"/>
              <a:t>The Court found that Texas law prohibits extra-contractual claims brought against reinsurers unless specifically authorized by a reinsurance contract or a separate written agreement. It does not matter whether the party bringing the claim is an original insured, a policyholder, or a reinsured.</a:t>
            </a:r>
          </a:p>
        </p:txBody>
      </p:sp>
      <p:sp>
        <p:nvSpPr>
          <p:cNvPr id="4" name="Content Placeholder 2">
            <a:extLst>
              <a:ext uri="{FF2B5EF4-FFF2-40B4-BE49-F238E27FC236}">
                <a16:creationId xmlns:a16="http://schemas.microsoft.com/office/drawing/2014/main" id="{B5C9436C-F3C8-D734-B207-835DDE25F7ED}"/>
              </a:ext>
            </a:extLst>
          </p:cNvPr>
          <p:cNvSpPr txBox="1">
            <a:spLocks/>
          </p:cNvSpPr>
          <p:nvPr/>
        </p:nvSpPr>
        <p:spPr>
          <a:xfrm>
            <a:off x="353483" y="1179607"/>
            <a:ext cx="11172825" cy="705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20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a:lstStyle>
          <a:p>
            <a:pPr marL="0" indent="0" hangingPunct="1">
              <a:buFont typeface="Arial"/>
              <a:buNone/>
            </a:pPr>
            <a:endParaRPr lang="en-US" dirty="0">
              <a:solidFill>
                <a:srgbClr val="5098FE"/>
              </a:solidFill>
            </a:endParaRPr>
          </a:p>
        </p:txBody>
      </p:sp>
    </p:spTree>
    <p:extLst>
      <p:ext uri="{BB962C8B-B14F-4D97-AF65-F5344CB8AC3E}">
        <p14:creationId xmlns:p14="http://schemas.microsoft.com/office/powerpoint/2010/main" val="1685996058"/>
      </p:ext>
    </p:extLst>
  </p:cSld>
  <p:clrMapOvr>
    <a:masterClrMapping/>
  </p:clrMapOvr>
  <p:transition spd="med"/>
</p:sld>
</file>

<file path=ppt/theme/theme1.xml><?xml version="1.0" encoding="utf-8"?>
<a:theme xmlns:a="http://schemas.openxmlformats.org/drawingml/2006/main" name="Light skin">
  <a:themeElements>
    <a:clrScheme name="Custom 4">
      <a:dk1>
        <a:srgbClr val="031829"/>
      </a:dk1>
      <a:lt1>
        <a:srgbClr val="FFFFFF"/>
      </a:lt1>
      <a:dk2>
        <a:srgbClr val="1F497D"/>
      </a:dk2>
      <a:lt2>
        <a:srgbClr val="C0DAFF"/>
      </a:lt2>
      <a:accent1>
        <a:srgbClr val="053573"/>
      </a:accent1>
      <a:accent2>
        <a:srgbClr val="5098FE"/>
      </a:accent2>
      <a:accent3>
        <a:srgbClr val="005CDF"/>
      </a:accent3>
      <a:accent4>
        <a:srgbClr val="8DB3E2"/>
      </a:accent4>
      <a:accent5>
        <a:srgbClr val="5098FE"/>
      </a:accent5>
      <a:accent6>
        <a:srgbClr val="1E7CF5"/>
      </a:accent6>
      <a:hlink>
        <a:srgbClr val="0000FF"/>
      </a:hlink>
      <a:folHlink>
        <a:srgbClr val="800080"/>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184</TotalTime>
  <Words>3391</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Jost</vt:lpstr>
      <vt:lpstr>Source Sans Pro</vt:lpstr>
      <vt:lpstr>Light skin</vt:lpstr>
      <vt:lpstr>PowerPoint Presentation</vt:lpstr>
      <vt:lpstr>Insureds' Direct Claims Against Reinsurers:  Intentional, Unintentional,  and Surprise Direct Liability</vt:lpstr>
      <vt:lpstr>Panelists</vt:lpstr>
      <vt:lpstr>Insureds’ Direct Claims Against Reinsurers</vt:lpstr>
      <vt:lpstr>Courts Finding No Direct Liability to Insureds</vt:lpstr>
      <vt:lpstr>Vantage Commodities Fin. Servs. I, LLC v. Assured Risk Transfer PCC, LLC,  31 F.4th 800 (D.C. Cir. 2022)</vt:lpstr>
      <vt:lpstr>Tellone Pro. Ctr., LLC v. Allstate Ins. Co.,  562 F. Supp. 3d 757 (C.D. Cal. 2022)</vt:lpstr>
      <vt:lpstr>Fla. Ice Arenas, Inc. v. Nat'l Cas. Co.,  2021 WL 12310883 (S.D. Fla. Jan. 21, 2021)</vt:lpstr>
      <vt:lpstr>Health First Health Plans, Inc. v. Am. Nat'l Ins. Co.,  2021 WL 4169211 (S.D. Tex. Sept. 13, 2021), report and recommendation adopted, 2021 WL 4458754 (S.D. Tex. Sept. 29, 2021)</vt:lpstr>
      <vt:lpstr>Courts Finding a Path for Direct Liability</vt:lpstr>
      <vt:lpstr>Koken v. Legion Ins. Co.,  831 A.2d 1196, 1209 (Pa. Commw. Ct. 2003), aff'd sub nom. Koken v. Villanova Ins. Co., 583 Pa. 400, 878 A.2d 51 (2005)</vt:lpstr>
      <vt:lpstr>Koken v. Legion Ins. Co.,  831 A.2d 1196, 1209 (Pa. Commw. Ct. 2003), aff'd sub nom. Koken v. Villanova Ins. Co., 583 Pa. 400, 878 A.2d 51 (2005)</vt:lpstr>
      <vt:lpstr>Matter of Gulf Inland Contractors, Inc.,  2024 WL 4818714 (E.D. La. Nov. 18, 2024)</vt:lpstr>
      <vt:lpstr>Matter of Gulf Inland Contractors, Inc.,  2024 WL 4818714 (E.D. La. Nov. 18, 2024)</vt:lpstr>
      <vt:lpstr>Frye v. Erie Ins. Co.,  250 W. Va. 245, 902 S.E.2d 794 (2024)</vt:lpstr>
      <vt:lpstr>Frye v. Erie Ins. Co.,  250 W. Va. 245, 902 S.E.2d 794 (2024)</vt:lpstr>
      <vt:lpstr>Osterhout v. Morgan,  2023 WL 6163985 (E.D. Okla. Sept. 21, 2023)</vt:lpstr>
      <vt:lpstr>Osterhout v. Morgan,  2023 WL 6163985 (E.D. Okla. Sept. 21, 2023)</vt:lpstr>
      <vt:lpstr>Osterhout v. Morgan,  2023 WL 6163985 (E.D. Okla. Sept. 21, 2023)</vt:lpstr>
      <vt:lpstr>Midtown Hotel Grp. LLC v. Selective Ins. Co. of Am., 2023 WL 3603677 (D. Ariz. May 23, 2023)</vt:lpstr>
      <vt:lpstr>CC Metals &amp; Alloys, LLC v. Am. Int'l Specialty Lines Ins. Co., 2022 WL 3705003 (W.D. Ky. Aug. 26, 2022)</vt:lpstr>
      <vt:lpstr>Leonberger v. Missouri United School Ins. Council, 2016 WL 2994332 (Mo. Ct App.)</vt:lpstr>
      <vt:lpstr>Leonberger v. Missouri United School Ins. Council, 2016 WL 2994332 (Mo. Ct 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Elizabeth V. Kniffen</dc:creator>
  <cp:lastModifiedBy>Elizabeth V. Kniffen</cp:lastModifiedBy>
  <cp:revision>5</cp:revision>
  <dcterms:modified xsi:type="dcterms:W3CDTF">2025-04-04T23:58:05Z</dcterms:modified>
</cp:coreProperties>
</file>