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openxmlformats-officedocument.drawingml.chartshapes+xml" PartName="/ppt/drawings/drawing3.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Jost"/>
      <p:regular r:id="rId21"/>
      <p:bold r:id="rId22"/>
      <p:italic r:id="rId23"/>
      <p:boldItalic r:id="rId24"/>
    </p:embeddedFont>
    <p:embeddedFont>
      <p:font typeface="Helvetica Neue"/>
      <p:regular r:id="rId25"/>
      <p:bold r:id="rId26"/>
      <p:italic r:id="rId27"/>
      <p:boldItalic r:id="rId28"/>
    </p:embeddedFont>
    <p:embeddedFont>
      <p:font typeface="Jost SemiBold"/>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0FKn5hwvbZWCAIosRyoX3bUZB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B38579-74D2-4BAD-8CC2-F298CD036815}">
  <a:tblStyle styleId="{EDB38579-74D2-4BAD-8CC2-F298CD036815}" styleName="Table_0">
    <a:wholeTbl>
      <a:tcTxStyle b="off" i="off">
        <a:font>
          <a:latin typeface="Jost"/>
          <a:ea typeface="Jost"/>
          <a:cs typeface="Jos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FA"/>
          </a:solidFill>
        </a:fill>
      </a:tcStyle>
    </a:wholeTbl>
    <a:band1H>
      <a:tcTxStyle/>
      <a:tcStyle>
        <a:fill>
          <a:solidFill>
            <a:srgbClr val="CBD1F6"/>
          </a:solidFill>
        </a:fill>
      </a:tcStyle>
    </a:band1H>
    <a:band2H>
      <a:tcTxStyle/>
    </a:band2H>
    <a:band1V>
      <a:tcTxStyle/>
      <a:tcStyle>
        <a:fill>
          <a:solidFill>
            <a:srgbClr val="CBD1F6"/>
          </a:solidFill>
        </a:fill>
      </a:tcStyle>
    </a:band1V>
    <a:band2V>
      <a:tcTxStyle/>
    </a:band2V>
    <a:lastCol>
      <a:tcTxStyle b="on" i="off">
        <a:font>
          <a:latin typeface="Jost"/>
          <a:ea typeface="Jost"/>
          <a:cs typeface="Jost"/>
        </a:font>
        <a:schemeClr val="lt1"/>
      </a:tcTxStyle>
      <a:tcStyle>
        <a:fill>
          <a:solidFill>
            <a:schemeClr val="accent1"/>
          </a:solidFill>
        </a:fill>
      </a:tcStyle>
    </a:lastCol>
    <a:firstCol>
      <a:tcTxStyle b="on" i="off">
        <a:font>
          <a:latin typeface="Jost"/>
          <a:ea typeface="Jost"/>
          <a:cs typeface="Jost"/>
        </a:font>
        <a:schemeClr val="lt1"/>
      </a:tcTxStyle>
      <a:tcStyle>
        <a:fill>
          <a:solidFill>
            <a:schemeClr val="accent1"/>
          </a:solidFill>
        </a:fill>
      </a:tcStyle>
    </a:firstCol>
    <a:lastRow>
      <a:tcTxStyle b="on" i="off">
        <a:font>
          <a:latin typeface="Jost"/>
          <a:ea typeface="Jost"/>
          <a:cs typeface="Jos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Jost"/>
          <a:ea typeface="Jost"/>
          <a:cs typeface="Jos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Jost-bold.fntdata"/><Relationship Id="rId21" Type="http://schemas.openxmlformats.org/officeDocument/2006/relationships/font" Target="fonts/Jost-regular.fntdata"/><Relationship Id="rId24" Type="http://schemas.openxmlformats.org/officeDocument/2006/relationships/font" Target="fonts/Jost-boldItalic.fntdata"/><Relationship Id="rId23" Type="http://schemas.openxmlformats.org/officeDocument/2006/relationships/font" Target="fonts/Jos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Jost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ostSemiBold-italic.fntdata"/><Relationship Id="rId30" Type="http://schemas.openxmlformats.org/officeDocument/2006/relationships/font" Target="fonts/JostSemiBold-bold.fntdata"/><Relationship Id="rId11" Type="http://schemas.openxmlformats.org/officeDocument/2006/relationships/slide" Target="slides/slide5.xml"/><Relationship Id="rId33" Type="http://schemas.openxmlformats.org/officeDocument/2006/relationships/font" Target="fonts/CenturyGothic-regular.fntdata"/><Relationship Id="rId10" Type="http://schemas.openxmlformats.org/officeDocument/2006/relationships/slide" Target="slides/slide4.xml"/><Relationship Id="rId32" Type="http://schemas.openxmlformats.org/officeDocument/2006/relationships/font" Target="fonts/JostSemiBold-boldItalic.fntdata"/><Relationship Id="rId13" Type="http://schemas.openxmlformats.org/officeDocument/2006/relationships/slide" Target="slides/slide7.xml"/><Relationship Id="rId35" Type="http://schemas.openxmlformats.org/officeDocument/2006/relationships/font" Target="fonts/CenturyGothic-italic.fntdata"/><Relationship Id="rId12" Type="http://schemas.openxmlformats.org/officeDocument/2006/relationships/slide" Target="slides/slide6.xml"/><Relationship Id="rId34" Type="http://schemas.openxmlformats.org/officeDocument/2006/relationships/font" Target="fonts/CenturyGothic-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JHeagney\Desktop\Stock%20Movement.xlsx" TargetMode="Externa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emea.ajgco.com\ggbre\Group\GB\London\Strategic%20&amp;%20Financial%20Analysis\themes\customised\share%20price%20chart.xlsx"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3.xml"/><Relationship Id="rId4" Type="http://schemas.openxmlformats.org/officeDocument/2006/relationships/oleObject" Target="file:///\\emea.ajgco.com\ggbre\Group\GB\London\Strategic%20&amp;%20Financial%20Analysis\themes\customised\1.190%20Deal%20Directory%20-%20BS%20-%20DG%20edit_v4.xlsx" TargetMode="External"/><Relationship Id="rId5"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87126058322414E-2"/>
          <c:y val="2.9495539304598355E-2"/>
          <c:w val="0.81179520137757744"/>
          <c:h val="0.61297872351486471"/>
        </c:manualLayout>
      </c:layout>
      <c:barChart>
        <c:barDir val="col"/>
        <c:grouping val="clustered"/>
        <c:varyColors val="0"/>
        <c:ser>
          <c:idx val="0"/>
          <c:order val="0"/>
          <c:tx>
            <c:strRef>
              <c:f>'Ongoing list'!$D$242</c:f>
              <c:strCache>
                <c:ptCount val="1"/>
                <c:pt idx="0">
                  <c:v>Number of Trades (LH Axis)</c:v>
                </c:pt>
              </c:strCache>
            </c:strRef>
          </c:tx>
          <c:spPr>
            <a:solidFill>
              <a:srgbClr val="6FACDE"/>
            </a:solidFill>
            <a:ln>
              <a:noFill/>
            </a:ln>
            <a:effectLst/>
          </c:spPr>
          <c:invertIfNegative val="0"/>
          <c:cat>
            <c:strRef>
              <c:f>'Ongoing list'!$C$243:$C$262</c:f>
              <c:strCache>
                <c:ptCount val="20"/>
                <c:pt idx="0">
                  <c:v>Covea</c:v>
                </c:pt>
                <c:pt idx="1">
                  <c:v>Munich Re</c:v>
                </c:pt>
                <c:pt idx="2">
                  <c:v>Generali</c:v>
                </c:pt>
                <c:pt idx="3">
                  <c:v>HDI</c:v>
                </c:pt>
                <c:pt idx="4">
                  <c:v>Renaissance Re</c:v>
                </c:pt>
                <c:pt idx="5">
                  <c:v>Sompo</c:v>
                </c:pt>
                <c:pt idx="6">
                  <c:v>Arch</c:v>
                </c:pt>
                <c:pt idx="7">
                  <c:v>RSA</c:v>
                </c:pt>
                <c:pt idx="8">
                  <c:v>IAG</c:v>
                </c:pt>
                <c:pt idx="9">
                  <c:v>Axis</c:v>
                </c:pt>
                <c:pt idx="10">
                  <c:v>Mitsui</c:v>
                </c:pt>
                <c:pt idx="11">
                  <c:v>Argo</c:v>
                </c:pt>
                <c:pt idx="12">
                  <c:v>Allianz</c:v>
                </c:pt>
                <c:pt idx="13">
                  <c:v>Hartford</c:v>
                </c:pt>
                <c:pt idx="14">
                  <c:v>Axa</c:v>
                </c:pt>
                <c:pt idx="15">
                  <c:v>Aspen</c:v>
                </c:pt>
                <c:pt idx="16">
                  <c:v>Liberty</c:v>
                </c:pt>
                <c:pt idx="17">
                  <c:v>QBE</c:v>
                </c:pt>
                <c:pt idx="18">
                  <c:v>Zurich</c:v>
                </c:pt>
                <c:pt idx="19">
                  <c:v>AIG</c:v>
                </c:pt>
              </c:strCache>
            </c:strRef>
          </c:cat>
          <c:val>
            <c:numRef>
              <c:f>'Ongoing list'!$D$243:$D$262</c:f>
              <c:numCache>
                <c:formatCode>General</c:formatCode>
                <c:ptCount val="20"/>
                <c:pt idx="0">
                  <c:v>1</c:v>
                </c:pt>
                <c:pt idx="1">
                  <c:v>2</c:v>
                </c:pt>
                <c:pt idx="2">
                  <c:v>1</c:v>
                </c:pt>
                <c:pt idx="3">
                  <c:v>1</c:v>
                </c:pt>
                <c:pt idx="4">
                  <c:v>2</c:v>
                </c:pt>
                <c:pt idx="5">
                  <c:v>1</c:v>
                </c:pt>
                <c:pt idx="6">
                  <c:v>1</c:v>
                </c:pt>
                <c:pt idx="7">
                  <c:v>1</c:v>
                </c:pt>
                <c:pt idx="8">
                  <c:v>1</c:v>
                </c:pt>
                <c:pt idx="9">
                  <c:v>1</c:v>
                </c:pt>
                <c:pt idx="10">
                  <c:v>5</c:v>
                </c:pt>
                <c:pt idx="11">
                  <c:v>4</c:v>
                </c:pt>
                <c:pt idx="12">
                  <c:v>6</c:v>
                </c:pt>
                <c:pt idx="13">
                  <c:v>4</c:v>
                </c:pt>
                <c:pt idx="14">
                  <c:v>5</c:v>
                </c:pt>
                <c:pt idx="15">
                  <c:v>2</c:v>
                </c:pt>
                <c:pt idx="16">
                  <c:v>4</c:v>
                </c:pt>
                <c:pt idx="17">
                  <c:v>9</c:v>
                </c:pt>
                <c:pt idx="18">
                  <c:v>7</c:v>
                </c:pt>
                <c:pt idx="19">
                  <c:v>1</c:v>
                </c:pt>
              </c:numCache>
            </c:numRef>
          </c:val>
          <c:extLst>
            <c:ext xmlns:c16="http://schemas.microsoft.com/office/drawing/2014/chart" uri="{C3380CC4-5D6E-409C-BE32-E72D297353CC}">
              <c16:uniqueId val="{00000000-CD10-40E9-84D8-D30D46C29AFC}"/>
            </c:ext>
          </c:extLst>
        </c:ser>
        <c:dLbls>
          <c:showLegendKey val="0"/>
          <c:showVal val="0"/>
          <c:showCatName val="0"/>
          <c:showSerName val="0"/>
          <c:showPercent val="0"/>
          <c:showBubbleSize val="0"/>
        </c:dLbls>
        <c:gapWidth val="27"/>
        <c:axId val="1006193880"/>
        <c:axId val="1006192240"/>
      </c:barChart>
      <c:scatterChart>
        <c:scatterStyle val="lineMarker"/>
        <c:varyColors val="0"/>
        <c:ser>
          <c:idx val="1"/>
          <c:order val="1"/>
          <c:tx>
            <c:strRef>
              <c:f>'Ongoing list'!$E$242</c:f>
              <c:strCache>
                <c:ptCount val="1"/>
                <c:pt idx="0">
                  <c:v>Volume Traded (RH Axis)</c:v>
                </c:pt>
              </c:strCache>
            </c:strRef>
          </c:tx>
          <c:spPr>
            <a:ln w="25400" cap="rnd">
              <a:noFill/>
              <a:round/>
            </a:ln>
            <a:effectLst/>
          </c:spPr>
          <c:marker>
            <c:symbol val="circle"/>
            <c:size val="7"/>
            <c:spPr>
              <a:solidFill>
                <a:srgbClr val="00263E"/>
              </a:solidFill>
              <a:ln w="9525">
                <a:noFill/>
              </a:ln>
              <a:effectLst/>
            </c:spPr>
          </c:marker>
          <c:xVal>
            <c:strRef>
              <c:f>'Ongoing list'!$C$243:$C$262</c:f>
              <c:strCache>
                <c:ptCount val="20"/>
                <c:pt idx="0">
                  <c:v>Covea</c:v>
                </c:pt>
                <c:pt idx="1">
                  <c:v>Munich Re</c:v>
                </c:pt>
                <c:pt idx="2">
                  <c:v>Generali</c:v>
                </c:pt>
                <c:pt idx="3">
                  <c:v>HDI</c:v>
                </c:pt>
                <c:pt idx="4">
                  <c:v>Renaissance Re</c:v>
                </c:pt>
                <c:pt idx="5">
                  <c:v>Sompo</c:v>
                </c:pt>
                <c:pt idx="6">
                  <c:v>Arch</c:v>
                </c:pt>
                <c:pt idx="7">
                  <c:v>RSA</c:v>
                </c:pt>
                <c:pt idx="8">
                  <c:v>IAG</c:v>
                </c:pt>
                <c:pt idx="9">
                  <c:v>Axis</c:v>
                </c:pt>
                <c:pt idx="10">
                  <c:v>Mitsui</c:v>
                </c:pt>
                <c:pt idx="11">
                  <c:v>Argo</c:v>
                </c:pt>
                <c:pt idx="12">
                  <c:v>Allianz</c:v>
                </c:pt>
                <c:pt idx="13">
                  <c:v>Hartford</c:v>
                </c:pt>
                <c:pt idx="14">
                  <c:v>Axa</c:v>
                </c:pt>
                <c:pt idx="15">
                  <c:v>Aspen</c:v>
                </c:pt>
                <c:pt idx="16">
                  <c:v>Liberty</c:v>
                </c:pt>
                <c:pt idx="17">
                  <c:v>QBE</c:v>
                </c:pt>
                <c:pt idx="18">
                  <c:v>Zurich</c:v>
                </c:pt>
                <c:pt idx="19">
                  <c:v>AIG</c:v>
                </c:pt>
              </c:strCache>
            </c:strRef>
          </c:xVal>
          <c:yVal>
            <c:numRef>
              <c:f>'Ongoing list'!$E$243:$E$262</c:f>
              <c:numCache>
                <c:formatCode>_-* #,##0_-;\-* #,##0_-;_-* "-"??_-;_-@_-</c:formatCode>
                <c:ptCount val="20"/>
                <c:pt idx="0">
                  <c:v>0</c:v>
                </c:pt>
                <c:pt idx="1">
                  <c:v>159.6</c:v>
                </c:pt>
                <c:pt idx="2">
                  <c:v>165</c:v>
                </c:pt>
                <c:pt idx="3">
                  <c:v>200</c:v>
                </c:pt>
                <c:pt idx="4">
                  <c:v>268.8</c:v>
                </c:pt>
                <c:pt idx="5">
                  <c:v>300</c:v>
                </c:pt>
                <c:pt idx="6">
                  <c:v>400</c:v>
                </c:pt>
                <c:pt idx="7">
                  <c:v>552</c:v>
                </c:pt>
                <c:pt idx="8">
                  <c:v>600</c:v>
                </c:pt>
                <c:pt idx="9">
                  <c:v>605</c:v>
                </c:pt>
                <c:pt idx="10">
                  <c:v>956</c:v>
                </c:pt>
                <c:pt idx="11">
                  <c:v>1486</c:v>
                </c:pt>
                <c:pt idx="12">
                  <c:v>1605</c:v>
                </c:pt>
                <c:pt idx="13">
                  <c:v>1999.15</c:v>
                </c:pt>
                <c:pt idx="14">
                  <c:v>2597.5</c:v>
                </c:pt>
                <c:pt idx="15">
                  <c:v>3890</c:v>
                </c:pt>
                <c:pt idx="16">
                  <c:v>4392.6000000000004</c:v>
                </c:pt>
                <c:pt idx="17">
                  <c:v>4509.1000000000004</c:v>
                </c:pt>
                <c:pt idx="18">
                  <c:v>4930</c:v>
                </c:pt>
                <c:pt idx="19">
                  <c:v>10200</c:v>
                </c:pt>
              </c:numCache>
            </c:numRef>
          </c:yVal>
          <c:smooth val="0"/>
          <c:extLst>
            <c:ext xmlns:c16="http://schemas.microsoft.com/office/drawing/2014/chart" uri="{C3380CC4-5D6E-409C-BE32-E72D297353CC}">
              <c16:uniqueId val="{00000001-CD10-40E9-84D8-D30D46C29AFC}"/>
            </c:ext>
          </c:extLst>
        </c:ser>
        <c:dLbls>
          <c:showLegendKey val="0"/>
          <c:showVal val="0"/>
          <c:showCatName val="0"/>
          <c:showSerName val="0"/>
          <c:showPercent val="0"/>
          <c:showBubbleSize val="0"/>
        </c:dLbls>
        <c:axId val="1022692168"/>
        <c:axId val="1022683640"/>
      </c:scatterChart>
      <c:catAx>
        <c:axId val="100619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006192240"/>
        <c:crosses val="autoZero"/>
        <c:auto val="1"/>
        <c:lblAlgn val="ctr"/>
        <c:lblOffset val="100"/>
        <c:noMultiLvlLbl val="0"/>
      </c:catAx>
      <c:valAx>
        <c:axId val="1006192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006193880"/>
        <c:crosses val="autoZero"/>
        <c:crossBetween val="between"/>
      </c:valAx>
      <c:valAx>
        <c:axId val="1022683640"/>
        <c:scaling>
          <c:orientation val="minMax"/>
        </c:scaling>
        <c:delete val="0"/>
        <c:axPos val="r"/>
        <c:title>
          <c:tx>
            <c:rich>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GB" dirty="0"/>
                  <a:t>USD Billions</a:t>
                </a:r>
              </a:p>
            </c:rich>
          </c:tx>
          <c:layout>
            <c:manualLayout>
              <c:xMode val="edge"/>
              <c:yMode val="edge"/>
              <c:x val="0.95620857404991144"/>
              <c:y val="0.12444892756193537"/>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022692168"/>
        <c:crosses val="max"/>
        <c:crossBetween val="midCat"/>
        <c:dispUnits>
          <c:builtInUnit val="thousands"/>
        </c:dispUnits>
      </c:valAx>
      <c:valAx>
        <c:axId val="1022692168"/>
        <c:scaling>
          <c:orientation val="minMax"/>
        </c:scaling>
        <c:delete val="1"/>
        <c:axPos val="b"/>
        <c:majorTickMark val="out"/>
        <c:minorTickMark val="none"/>
        <c:tickLblPos val="nextTo"/>
        <c:crossAx val="1022683640"/>
        <c:crosses val="autoZero"/>
        <c:crossBetween val="midCat"/>
      </c:valAx>
      <c:spPr>
        <a:noFill/>
        <a:ln>
          <a:noFill/>
        </a:ln>
        <a:effectLst/>
      </c:spPr>
    </c:plotArea>
    <c:legend>
      <c:legendPos val="b"/>
      <c:layout>
        <c:manualLayout>
          <c:xMode val="edge"/>
          <c:yMode val="edge"/>
          <c:x val="8.3666930895634331E-2"/>
          <c:y val="7.6300556320986659E-2"/>
          <c:w val="0.43055553435318433"/>
          <c:h val="0.15031251640821613"/>
        </c:manualLayout>
      </c:layout>
      <c:overlay val="0"/>
      <c:spPr>
        <a:solidFill>
          <a:srgbClr val="FFFFFF"/>
        </a:solidFill>
        <a:ln>
          <a:solidFill>
            <a:srgbClr val="FFFFFF">
              <a:lumMod val="75000"/>
            </a:srgbClr>
          </a:solidFill>
        </a:ln>
        <a:effectLst/>
      </c:spPr>
      <c:txPr>
        <a:bodyPr rot="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700">
          <a:solidFill>
            <a:schemeClr val="tx1">
              <a:lumMod val="50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50000"/>
                  </a:schemeClr>
                </a:solidFill>
                <a:latin typeface="Arial" panose="020B0604020202020204" pitchFamily="34" charset="0"/>
                <a:ea typeface="+mn-ea"/>
                <a:cs typeface="Arial" panose="020B0604020202020204" pitchFamily="34" charset="0"/>
              </a:defRPr>
            </a:pPr>
            <a:r>
              <a:rPr lang="en-GB" dirty="0"/>
              <a:t>Deal Count and Volume(Globally) </a:t>
            </a:r>
          </a:p>
        </c:rich>
      </c:tx>
      <c:layout>
        <c:manualLayout>
          <c:xMode val="edge"/>
          <c:yMode val="edge"/>
          <c:x val="0.35617948605290001"/>
          <c:y val="3.7036663227176164E-2"/>
        </c:manualLayout>
      </c:layout>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1"/>
          <c:tx>
            <c:strRef>
              <c:f>Sheet1!$C$5</c:f>
              <c:strCache>
                <c:ptCount val="1"/>
                <c:pt idx="0">
                  <c:v>Volumes</c:v>
                </c:pt>
              </c:strCache>
            </c:strRef>
          </c:tx>
          <c:spPr>
            <a:solidFill>
              <a:schemeClr val="accent2"/>
            </a:solidFill>
            <a:ln>
              <a:noFill/>
            </a:ln>
            <a:effectLst/>
          </c:spPr>
          <c:invertIfNegative val="0"/>
          <c:cat>
            <c:numRef>
              <c:f>Sheet1!$A$6:$A$19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Sheet1!$C$6:$C$19</c:f>
              <c:numCache>
                <c:formatCode>General</c:formatCode>
                <c:ptCount val="14"/>
                <c:pt idx="8">
                  <c:v>9.1999999999999993</c:v>
                </c:pt>
                <c:pt idx="9">
                  <c:v>10.6</c:v>
                </c:pt>
                <c:pt idx="10">
                  <c:v>7.4</c:v>
                </c:pt>
                <c:pt idx="11">
                  <c:v>8.1999999999999993</c:v>
                </c:pt>
                <c:pt idx="12">
                  <c:v>8.1</c:v>
                </c:pt>
                <c:pt idx="13">
                  <c:v>8.1</c:v>
                </c:pt>
              </c:numCache>
            </c:numRef>
          </c:val>
          <c:extLst>
            <c:ext xmlns:c16="http://schemas.microsoft.com/office/drawing/2014/chart" uri="{C3380CC4-5D6E-409C-BE32-E72D297353CC}">
              <c16:uniqueId val="{00000000-F31F-49FC-8874-E7613662A61F}"/>
            </c:ext>
          </c:extLst>
        </c:ser>
        <c:dLbls>
          <c:showLegendKey val="0"/>
          <c:showVal val="0"/>
          <c:showCatName val="0"/>
          <c:showSerName val="0"/>
          <c:showPercent val="0"/>
          <c:showBubbleSize val="0"/>
        </c:dLbls>
        <c:gapWidth val="150"/>
        <c:axId val="1056444288"/>
        <c:axId val="1532446144"/>
      </c:barChart>
      <c:lineChart>
        <c:grouping val="standard"/>
        <c:varyColors val="0"/>
        <c:ser>
          <c:idx val="0"/>
          <c:order val="0"/>
          <c:tx>
            <c:strRef>
              <c:f>Sheet1!$B$5</c:f>
              <c:strCache>
                <c:ptCount val="1"/>
                <c:pt idx="0">
                  <c:v>Deals</c:v>
                </c:pt>
              </c:strCache>
            </c:strRef>
          </c:tx>
          <c:spPr>
            <a:ln w="28575" cap="rnd">
              <a:solidFill>
                <a:schemeClr val="accent1"/>
              </a:solidFill>
              <a:round/>
            </a:ln>
            <a:effectLst/>
          </c:spPr>
          <c:marker>
            <c:symbol val="none"/>
          </c:marker>
          <c:cat>
            <c:numRef>
              <c:f>Sheet1!$A$6:$A$19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Sheet1!$B$6:$B$19</c:f>
              <c:numCache>
                <c:formatCode>General</c:formatCode>
                <c:ptCount val="14"/>
                <c:pt idx="0">
                  <c:v>21</c:v>
                </c:pt>
                <c:pt idx="1">
                  <c:v>18</c:v>
                </c:pt>
                <c:pt idx="2">
                  <c:v>27</c:v>
                </c:pt>
                <c:pt idx="3">
                  <c:v>25</c:v>
                </c:pt>
                <c:pt idx="4">
                  <c:v>25</c:v>
                </c:pt>
                <c:pt idx="5">
                  <c:v>37</c:v>
                </c:pt>
                <c:pt idx="6">
                  <c:v>26</c:v>
                </c:pt>
                <c:pt idx="7">
                  <c:v>43</c:v>
                </c:pt>
                <c:pt idx="8">
                  <c:v>47</c:v>
                </c:pt>
                <c:pt idx="9">
                  <c:v>53</c:v>
                </c:pt>
                <c:pt idx="10">
                  <c:v>53</c:v>
                </c:pt>
                <c:pt idx="11">
                  <c:v>53</c:v>
                </c:pt>
                <c:pt idx="12">
                  <c:v>48</c:v>
                </c:pt>
                <c:pt idx="13">
                  <c:v>30</c:v>
                </c:pt>
              </c:numCache>
            </c:numRef>
          </c:val>
          <c:smooth val="0"/>
          <c:extLst>
            <c:ext xmlns:c16="http://schemas.microsoft.com/office/drawing/2014/chart" uri="{C3380CC4-5D6E-409C-BE32-E72D297353CC}">
              <c16:uniqueId val="{00000001-F31F-49FC-8874-E7613662A61F}"/>
            </c:ext>
          </c:extLst>
        </c:ser>
        <c:dLbls>
          <c:showLegendKey val="0"/>
          <c:showVal val="0"/>
          <c:showCatName val="0"/>
          <c:showSerName val="0"/>
          <c:showPercent val="0"/>
          <c:showBubbleSize val="0"/>
        </c:dLbls>
        <c:marker val="1"/>
        <c:smooth val="0"/>
        <c:axId val="302070856"/>
        <c:axId val="302070528"/>
      </c:lineChart>
      <c:catAx>
        <c:axId val="30207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2070528"/>
        <c:crosses val="autoZero"/>
        <c:auto val="1"/>
        <c:lblAlgn val="ctr"/>
        <c:lblOffset val="100"/>
        <c:noMultiLvlLbl val="0"/>
      </c:catAx>
      <c:valAx>
        <c:axId val="302070528"/>
        <c:scaling>
          <c:orientation val="minMax"/>
          <c:min val="15"/>
        </c:scaling>
        <c:delete val="0"/>
        <c:axPos val="l"/>
        <c:title>
          <c:tx>
            <c:rich>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GB" dirty="0"/>
                  <a:t>Deal Count</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2070856"/>
        <c:crosses val="autoZero"/>
        <c:crossBetween val="between"/>
        <c:majorUnit val="10"/>
      </c:valAx>
      <c:valAx>
        <c:axId val="1532446144"/>
        <c:scaling>
          <c:orientation val="minMax"/>
        </c:scaling>
        <c:delete val="0"/>
        <c:axPos val="r"/>
        <c:title>
          <c:tx>
            <c:rich>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GB" dirty="0"/>
                  <a:t>Deal Volume</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GB"/>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056444288"/>
        <c:crosses val="max"/>
        <c:crossBetween val="between"/>
      </c:valAx>
      <c:catAx>
        <c:axId val="1056444288"/>
        <c:scaling>
          <c:orientation val="minMax"/>
        </c:scaling>
        <c:delete val="1"/>
        <c:axPos val="b"/>
        <c:numFmt formatCode="General" sourceLinked="1"/>
        <c:majorTickMark val="out"/>
        <c:minorTickMark val="none"/>
        <c:tickLblPos val="nextTo"/>
        <c:crossAx val="15324461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700">
          <a:solidFill>
            <a:schemeClr val="tx1">
              <a:lumMod val="50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 (2)'!$B$3</c:f>
              <c:strCache>
                <c:ptCount val="1"/>
                <c:pt idx="0">
                  <c:v> SPNT </c:v>
                </c:pt>
              </c:strCache>
            </c:strRef>
          </c:tx>
          <c:spPr>
            <a:ln w="28575" cap="rnd">
              <a:solidFill>
                <a:srgbClr val="00263E"/>
              </a:solidFill>
              <a:round/>
            </a:ln>
            <a:effectLst/>
          </c:spPr>
          <c:marker>
            <c:symbol val="none"/>
          </c:marker>
          <c:cat>
            <c:numRef>
              <c:f>'Sheet3 (2)'!$A$4:$A$303</c:f>
              <c:numCache>
                <c:formatCode>m/d/yyyy</c:formatCode>
                <c:ptCount val="300"/>
                <c:pt idx="0">
                  <c:v>45225</c:v>
                </c:pt>
                <c:pt idx="1">
                  <c:v>45224</c:v>
                </c:pt>
                <c:pt idx="2">
                  <c:v>45223</c:v>
                </c:pt>
                <c:pt idx="3">
                  <c:v>45222</c:v>
                </c:pt>
                <c:pt idx="4">
                  <c:v>45221</c:v>
                </c:pt>
                <c:pt idx="5">
                  <c:v>45220</c:v>
                </c:pt>
                <c:pt idx="6">
                  <c:v>45219</c:v>
                </c:pt>
                <c:pt idx="7">
                  <c:v>45218</c:v>
                </c:pt>
                <c:pt idx="8">
                  <c:v>45217</c:v>
                </c:pt>
                <c:pt idx="9">
                  <c:v>45216</c:v>
                </c:pt>
                <c:pt idx="10">
                  <c:v>45215</c:v>
                </c:pt>
                <c:pt idx="11">
                  <c:v>45214</c:v>
                </c:pt>
                <c:pt idx="12">
                  <c:v>45213</c:v>
                </c:pt>
                <c:pt idx="13">
                  <c:v>45212</c:v>
                </c:pt>
                <c:pt idx="14">
                  <c:v>45211</c:v>
                </c:pt>
                <c:pt idx="15">
                  <c:v>45210</c:v>
                </c:pt>
                <c:pt idx="16">
                  <c:v>45209</c:v>
                </c:pt>
                <c:pt idx="17">
                  <c:v>45208</c:v>
                </c:pt>
                <c:pt idx="18">
                  <c:v>45207</c:v>
                </c:pt>
                <c:pt idx="19">
                  <c:v>45206</c:v>
                </c:pt>
                <c:pt idx="20">
                  <c:v>45205</c:v>
                </c:pt>
                <c:pt idx="21">
                  <c:v>45204</c:v>
                </c:pt>
                <c:pt idx="22">
                  <c:v>45203</c:v>
                </c:pt>
                <c:pt idx="23">
                  <c:v>45202</c:v>
                </c:pt>
                <c:pt idx="24">
                  <c:v>45201</c:v>
                </c:pt>
                <c:pt idx="25">
                  <c:v>45200</c:v>
                </c:pt>
                <c:pt idx="26">
                  <c:v>45199</c:v>
                </c:pt>
                <c:pt idx="27">
                  <c:v>45198</c:v>
                </c:pt>
                <c:pt idx="28">
                  <c:v>45197</c:v>
                </c:pt>
                <c:pt idx="29">
                  <c:v>45196</c:v>
                </c:pt>
                <c:pt idx="30">
                  <c:v>45195</c:v>
                </c:pt>
                <c:pt idx="31">
                  <c:v>45194</c:v>
                </c:pt>
                <c:pt idx="32">
                  <c:v>45193</c:v>
                </c:pt>
                <c:pt idx="33">
                  <c:v>45192</c:v>
                </c:pt>
                <c:pt idx="34">
                  <c:v>45191</c:v>
                </c:pt>
                <c:pt idx="35">
                  <c:v>45190</c:v>
                </c:pt>
                <c:pt idx="36">
                  <c:v>45189</c:v>
                </c:pt>
                <c:pt idx="37">
                  <c:v>45188</c:v>
                </c:pt>
                <c:pt idx="38">
                  <c:v>45187</c:v>
                </c:pt>
                <c:pt idx="39">
                  <c:v>45186</c:v>
                </c:pt>
                <c:pt idx="40">
                  <c:v>45185</c:v>
                </c:pt>
                <c:pt idx="41">
                  <c:v>45184</c:v>
                </c:pt>
                <c:pt idx="42">
                  <c:v>45183</c:v>
                </c:pt>
                <c:pt idx="43">
                  <c:v>45182</c:v>
                </c:pt>
                <c:pt idx="44">
                  <c:v>45181</c:v>
                </c:pt>
                <c:pt idx="45">
                  <c:v>45180</c:v>
                </c:pt>
                <c:pt idx="46">
                  <c:v>45179</c:v>
                </c:pt>
                <c:pt idx="47">
                  <c:v>45178</c:v>
                </c:pt>
                <c:pt idx="48">
                  <c:v>45177</c:v>
                </c:pt>
                <c:pt idx="49">
                  <c:v>45176</c:v>
                </c:pt>
                <c:pt idx="50">
                  <c:v>45175</c:v>
                </c:pt>
                <c:pt idx="51">
                  <c:v>45174</c:v>
                </c:pt>
                <c:pt idx="52">
                  <c:v>45173</c:v>
                </c:pt>
                <c:pt idx="53">
                  <c:v>45172</c:v>
                </c:pt>
                <c:pt idx="54">
                  <c:v>45171</c:v>
                </c:pt>
                <c:pt idx="55">
                  <c:v>45170</c:v>
                </c:pt>
                <c:pt idx="56">
                  <c:v>45169</c:v>
                </c:pt>
                <c:pt idx="57">
                  <c:v>45168</c:v>
                </c:pt>
                <c:pt idx="58">
                  <c:v>45167</c:v>
                </c:pt>
                <c:pt idx="59">
                  <c:v>45166</c:v>
                </c:pt>
                <c:pt idx="60">
                  <c:v>45165</c:v>
                </c:pt>
                <c:pt idx="61">
                  <c:v>45164</c:v>
                </c:pt>
                <c:pt idx="62">
                  <c:v>45163</c:v>
                </c:pt>
                <c:pt idx="63">
                  <c:v>45162</c:v>
                </c:pt>
                <c:pt idx="64">
                  <c:v>45161</c:v>
                </c:pt>
                <c:pt idx="65">
                  <c:v>45160</c:v>
                </c:pt>
                <c:pt idx="66">
                  <c:v>45159</c:v>
                </c:pt>
                <c:pt idx="67">
                  <c:v>45158</c:v>
                </c:pt>
                <c:pt idx="68">
                  <c:v>45157</c:v>
                </c:pt>
                <c:pt idx="69">
                  <c:v>45156</c:v>
                </c:pt>
                <c:pt idx="70">
                  <c:v>45155</c:v>
                </c:pt>
                <c:pt idx="71">
                  <c:v>45154</c:v>
                </c:pt>
                <c:pt idx="72">
                  <c:v>45153</c:v>
                </c:pt>
                <c:pt idx="73">
                  <c:v>45152</c:v>
                </c:pt>
                <c:pt idx="74">
                  <c:v>45151</c:v>
                </c:pt>
                <c:pt idx="75">
                  <c:v>45150</c:v>
                </c:pt>
                <c:pt idx="76">
                  <c:v>45149</c:v>
                </c:pt>
                <c:pt idx="77">
                  <c:v>45148</c:v>
                </c:pt>
                <c:pt idx="78">
                  <c:v>45147</c:v>
                </c:pt>
                <c:pt idx="79">
                  <c:v>45146</c:v>
                </c:pt>
                <c:pt idx="80">
                  <c:v>45145</c:v>
                </c:pt>
                <c:pt idx="81">
                  <c:v>45144</c:v>
                </c:pt>
                <c:pt idx="82">
                  <c:v>45143</c:v>
                </c:pt>
                <c:pt idx="83">
                  <c:v>45142</c:v>
                </c:pt>
                <c:pt idx="84">
                  <c:v>45141</c:v>
                </c:pt>
                <c:pt idx="85">
                  <c:v>45140</c:v>
                </c:pt>
                <c:pt idx="86">
                  <c:v>45139</c:v>
                </c:pt>
                <c:pt idx="87">
                  <c:v>45138</c:v>
                </c:pt>
                <c:pt idx="88">
                  <c:v>45137</c:v>
                </c:pt>
                <c:pt idx="89">
                  <c:v>45136</c:v>
                </c:pt>
                <c:pt idx="90">
                  <c:v>45135</c:v>
                </c:pt>
                <c:pt idx="91">
                  <c:v>45134</c:v>
                </c:pt>
                <c:pt idx="92">
                  <c:v>45133</c:v>
                </c:pt>
                <c:pt idx="93">
                  <c:v>45132</c:v>
                </c:pt>
                <c:pt idx="94">
                  <c:v>45131</c:v>
                </c:pt>
                <c:pt idx="95">
                  <c:v>45130</c:v>
                </c:pt>
                <c:pt idx="96">
                  <c:v>45129</c:v>
                </c:pt>
                <c:pt idx="97">
                  <c:v>45128</c:v>
                </c:pt>
                <c:pt idx="98">
                  <c:v>45127</c:v>
                </c:pt>
                <c:pt idx="99">
                  <c:v>45126</c:v>
                </c:pt>
                <c:pt idx="100">
                  <c:v>45125</c:v>
                </c:pt>
                <c:pt idx="101">
                  <c:v>45124</c:v>
                </c:pt>
                <c:pt idx="102">
                  <c:v>45123</c:v>
                </c:pt>
                <c:pt idx="103">
                  <c:v>45122</c:v>
                </c:pt>
                <c:pt idx="104">
                  <c:v>45121</c:v>
                </c:pt>
                <c:pt idx="105">
                  <c:v>45120</c:v>
                </c:pt>
                <c:pt idx="106">
                  <c:v>45119</c:v>
                </c:pt>
                <c:pt idx="107">
                  <c:v>45118</c:v>
                </c:pt>
                <c:pt idx="108">
                  <c:v>45117</c:v>
                </c:pt>
                <c:pt idx="109">
                  <c:v>45116</c:v>
                </c:pt>
                <c:pt idx="110">
                  <c:v>45115</c:v>
                </c:pt>
                <c:pt idx="111">
                  <c:v>45114</c:v>
                </c:pt>
                <c:pt idx="112">
                  <c:v>45113</c:v>
                </c:pt>
                <c:pt idx="113">
                  <c:v>45112</c:v>
                </c:pt>
                <c:pt idx="114">
                  <c:v>45111</c:v>
                </c:pt>
                <c:pt idx="115">
                  <c:v>45110</c:v>
                </c:pt>
                <c:pt idx="116">
                  <c:v>45109</c:v>
                </c:pt>
                <c:pt idx="117">
                  <c:v>45108</c:v>
                </c:pt>
                <c:pt idx="118">
                  <c:v>45107</c:v>
                </c:pt>
                <c:pt idx="119">
                  <c:v>45106</c:v>
                </c:pt>
                <c:pt idx="120">
                  <c:v>45105</c:v>
                </c:pt>
                <c:pt idx="121">
                  <c:v>45104</c:v>
                </c:pt>
                <c:pt idx="122">
                  <c:v>45103</c:v>
                </c:pt>
                <c:pt idx="123">
                  <c:v>45102</c:v>
                </c:pt>
                <c:pt idx="124">
                  <c:v>45101</c:v>
                </c:pt>
                <c:pt idx="125">
                  <c:v>45100</c:v>
                </c:pt>
                <c:pt idx="126">
                  <c:v>45099</c:v>
                </c:pt>
                <c:pt idx="127">
                  <c:v>45098</c:v>
                </c:pt>
                <c:pt idx="128">
                  <c:v>45097</c:v>
                </c:pt>
                <c:pt idx="129">
                  <c:v>45096</c:v>
                </c:pt>
                <c:pt idx="130">
                  <c:v>45095</c:v>
                </c:pt>
                <c:pt idx="131">
                  <c:v>45094</c:v>
                </c:pt>
                <c:pt idx="132">
                  <c:v>45093</c:v>
                </c:pt>
                <c:pt idx="133">
                  <c:v>45092</c:v>
                </c:pt>
                <c:pt idx="134">
                  <c:v>45091</c:v>
                </c:pt>
                <c:pt idx="135">
                  <c:v>45090</c:v>
                </c:pt>
                <c:pt idx="136">
                  <c:v>45089</c:v>
                </c:pt>
                <c:pt idx="137">
                  <c:v>45088</c:v>
                </c:pt>
                <c:pt idx="138">
                  <c:v>45087</c:v>
                </c:pt>
                <c:pt idx="139">
                  <c:v>45086</c:v>
                </c:pt>
                <c:pt idx="140">
                  <c:v>45085</c:v>
                </c:pt>
                <c:pt idx="141">
                  <c:v>45084</c:v>
                </c:pt>
                <c:pt idx="142">
                  <c:v>45083</c:v>
                </c:pt>
                <c:pt idx="143">
                  <c:v>45082</c:v>
                </c:pt>
                <c:pt idx="144">
                  <c:v>45081</c:v>
                </c:pt>
                <c:pt idx="145">
                  <c:v>45080</c:v>
                </c:pt>
                <c:pt idx="146">
                  <c:v>45079</c:v>
                </c:pt>
                <c:pt idx="147">
                  <c:v>45078</c:v>
                </c:pt>
                <c:pt idx="148">
                  <c:v>45077</c:v>
                </c:pt>
                <c:pt idx="149">
                  <c:v>45076</c:v>
                </c:pt>
                <c:pt idx="150">
                  <c:v>45075</c:v>
                </c:pt>
                <c:pt idx="151">
                  <c:v>45074</c:v>
                </c:pt>
                <c:pt idx="152">
                  <c:v>45073</c:v>
                </c:pt>
                <c:pt idx="153">
                  <c:v>45072</c:v>
                </c:pt>
                <c:pt idx="154">
                  <c:v>45071</c:v>
                </c:pt>
                <c:pt idx="155">
                  <c:v>45070</c:v>
                </c:pt>
                <c:pt idx="156">
                  <c:v>45069</c:v>
                </c:pt>
                <c:pt idx="157">
                  <c:v>45068</c:v>
                </c:pt>
                <c:pt idx="158">
                  <c:v>45067</c:v>
                </c:pt>
                <c:pt idx="159">
                  <c:v>45066</c:v>
                </c:pt>
                <c:pt idx="160">
                  <c:v>45065</c:v>
                </c:pt>
                <c:pt idx="161">
                  <c:v>45064</c:v>
                </c:pt>
                <c:pt idx="162">
                  <c:v>45063</c:v>
                </c:pt>
                <c:pt idx="163">
                  <c:v>45062</c:v>
                </c:pt>
                <c:pt idx="164">
                  <c:v>45061</c:v>
                </c:pt>
                <c:pt idx="165">
                  <c:v>45060</c:v>
                </c:pt>
                <c:pt idx="166">
                  <c:v>45059</c:v>
                </c:pt>
                <c:pt idx="167">
                  <c:v>45058</c:v>
                </c:pt>
                <c:pt idx="168">
                  <c:v>45057</c:v>
                </c:pt>
                <c:pt idx="169">
                  <c:v>45056</c:v>
                </c:pt>
                <c:pt idx="170">
                  <c:v>45055</c:v>
                </c:pt>
                <c:pt idx="171">
                  <c:v>45054</c:v>
                </c:pt>
                <c:pt idx="172">
                  <c:v>45053</c:v>
                </c:pt>
                <c:pt idx="173">
                  <c:v>45052</c:v>
                </c:pt>
                <c:pt idx="174">
                  <c:v>45051</c:v>
                </c:pt>
                <c:pt idx="175">
                  <c:v>45050</c:v>
                </c:pt>
                <c:pt idx="176">
                  <c:v>45049</c:v>
                </c:pt>
                <c:pt idx="177">
                  <c:v>45048</c:v>
                </c:pt>
                <c:pt idx="178">
                  <c:v>45047</c:v>
                </c:pt>
                <c:pt idx="179">
                  <c:v>45046</c:v>
                </c:pt>
                <c:pt idx="180">
                  <c:v>45045</c:v>
                </c:pt>
                <c:pt idx="181">
                  <c:v>45044</c:v>
                </c:pt>
                <c:pt idx="182">
                  <c:v>45043</c:v>
                </c:pt>
                <c:pt idx="183">
                  <c:v>45042</c:v>
                </c:pt>
                <c:pt idx="184">
                  <c:v>45041</c:v>
                </c:pt>
                <c:pt idx="185">
                  <c:v>45040</c:v>
                </c:pt>
                <c:pt idx="186">
                  <c:v>45039</c:v>
                </c:pt>
                <c:pt idx="187">
                  <c:v>45038</c:v>
                </c:pt>
                <c:pt idx="188">
                  <c:v>45037</c:v>
                </c:pt>
                <c:pt idx="189">
                  <c:v>45036</c:v>
                </c:pt>
                <c:pt idx="190">
                  <c:v>45035</c:v>
                </c:pt>
                <c:pt idx="191">
                  <c:v>45034</c:v>
                </c:pt>
                <c:pt idx="192">
                  <c:v>45033</c:v>
                </c:pt>
                <c:pt idx="193">
                  <c:v>45032</c:v>
                </c:pt>
                <c:pt idx="194">
                  <c:v>45031</c:v>
                </c:pt>
                <c:pt idx="195">
                  <c:v>45030</c:v>
                </c:pt>
                <c:pt idx="196">
                  <c:v>45029</c:v>
                </c:pt>
                <c:pt idx="197">
                  <c:v>45028</c:v>
                </c:pt>
                <c:pt idx="198">
                  <c:v>45027</c:v>
                </c:pt>
                <c:pt idx="199">
                  <c:v>45026</c:v>
                </c:pt>
                <c:pt idx="200">
                  <c:v>45025</c:v>
                </c:pt>
                <c:pt idx="201">
                  <c:v>45024</c:v>
                </c:pt>
                <c:pt idx="202">
                  <c:v>45023</c:v>
                </c:pt>
                <c:pt idx="203">
                  <c:v>45022</c:v>
                </c:pt>
                <c:pt idx="204">
                  <c:v>45021</c:v>
                </c:pt>
                <c:pt idx="205">
                  <c:v>45020</c:v>
                </c:pt>
                <c:pt idx="206">
                  <c:v>45019</c:v>
                </c:pt>
                <c:pt idx="207">
                  <c:v>45018</c:v>
                </c:pt>
                <c:pt idx="208">
                  <c:v>45017</c:v>
                </c:pt>
                <c:pt idx="209">
                  <c:v>45016</c:v>
                </c:pt>
                <c:pt idx="210">
                  <c:v>45015</c:v>
                </c:pt>
                <c:pt idx="211">
                  <c:v>45014</c:v>
                </c:pt>
                <c:pt idx="212">
                  <c:v>45013</c:v>
                </c:pt>
                <c:pt idx="213">
                  <c:v>45012</c:v>
                </c:pt>
                <c:pt idx="214">
                  <c:v>45011</c:v>
                </c:pt>
                <c:pt idx="215">
                  <c:v>45010</c:v>
                </c:pt>
                <c:pt idx="216">
                  <c:v>45009</c:v>
                </c:pt>
                <c:pt idx="217">
                  <c:v>45008</c:v>
                </c:pt>
                <c:pt idx="218">
                  <c:v>45007</c:v>
                </c:pt>
                <c:pt idx="219">
                  <c:v>45006</c:v>
                </c:pt>
                <c:pt idx="220">
                  <c:v>45005</c:v>
                </c:pt>
                <c:pt idx="221">
                  <c:v>45004</c:v>
                </c:pt>
                <c:pt idx="222">
                  <c:v>45003</c:v>
                </c:pt>
                <c:pt idx="223">
                  <c:v>45002</c:v>
                </c:pt>
                <c:pt idx="224">
                  <c:v>45001</c:v>
                </c:pt>
                <c:pt idx="225">
                  <c:v>45000</c:v>
                </c:pt>
                <c:pt idx="226">
                  <c:v>44999</c:v>
                </c:pt>
                <c:pt idx="227">
                  <c:v>44998</c:v>
                </c:pt>
                <c:pt idx="228">
                  <c:v>44997</c:v>
                </c:pt>
                <c:pt idx="229">
                  <c:v>44996</c:v>
                </c:pt>
                <c:pt idx="230">
                  <c:v>44995</c:v>
                </c:pt>
                <c:pt idx="231">
                  <c:v>44994</c:v>
                </c:pt>
                <c:pt idx="232">
                  <c:v>44993</c:v>
                </c:pt>
                <c:pt idx="233">
                  <c:v>44992</c:v>
                </c:pt>
                <c:pt idx="234">
                  <c:v>44991</c:v>
                </c:pt>
                <c:pt idx="235">
                  <c:v>44990</c:v>
                </c:pt>
                <c:pt idx="236">
                  <c:v>44989</c:v>
                </c:pt>
                <c:pt idx="237">
                  <c:v>44988</c:v>
                </c:pt>
                <c:pt idx="238">
                  <c:v>44987</c:v>
                </c:pt>
                <c:pt idx="239">
                  <c:v>44986</c:v>
                </c:pt>
                <c:pt idx="240">
                  <c:v>44985</c:v>
                </c:pt>
                <c:pt idx="241">
                  <c:v>44984</c:v>
                </c:pt>
                <c:pt idx="242">
                  <c:v>44983</c:v>
                </c:pt>
                <c:pt idx="243">
                  <c:v>44982</c:v>
                </c:pt>
                <c:pt idx="244">
                  <c:v>44981</c:v>
                </c:pt>
                <c:pt idx="245">
                  <c:v>44980</c:v>
                </c:pt>
                <c:pt idx="246">
                  <c:v>44979</c:v>
                </c:pt>
                <c:pt idx="247">
                  <c:v>44978</c:v>
                </c:pt>
                <c:pt idx="248">
                  <c:v>44977</c:v>
                </c:pt>
                <c:pt idx="249">
                  <c:v>44976</c:v>
                </c:pt>
                <c:pt idx="250">
                  <c:v>44975</c:v>
                </c:pt>
                <c:pt idx="251">
                  <c:v>44974</c:v>
                </c:pt>
                <c:pt idx="252">
                  <c:v>44973</c:v>
                </c:pt>
                <c:pt idx="253">
                  <c:v>44972</c:v>
                </c:pt>
                <c:pt idx="254">
                  <c:v>44971</c:v>
                </c:pt>
                <c:pt idx="255">
                  <c:v>44970</c:v>
                </c:pt>
                <c:pt idx="256">
                  <c:v>44969</c:v>
                </c:pt>
                <c:pt idx="257">
                  <c:v>44968</c:v>
                </c:pt>
                <c:pt idx="258">
                  <c:v>44967</c:v>
                </c:pt>
                <c:pt idx="259">
                  <c:v>44966</c:v>
                </c:pt>
                <c:pt idx="260">
                  <c:v>44965</c:v>
                </c:pt>
                <c:pt idx="261">
                  <c:v>44964</c:v>
                </c:pt>
                <c:pt idx="262">
                  <c:v>44963</c:v>
                </c:pt>
                <c:pt idx="263">
                  <c:v>44962</c:v>
                </c:pt>
                <c:pt idx="264">
                  <c:v>44961</c:v>
                </c:pt>
                <c:pt idx="265">
                  <c:v>44960</c:v>
                </c:pt>
                <c:pt idx="266">
                  <c:v>44959</c:v>
                </c:pt>
                <c:pt idx="267">
                  <c:v>44958</c:v>
                </c:pt>
                <c:pt idx="268">
                  <c:v>44957</c:v>
                </c:pt>
                <c:pt idx="269">
                  <c:v>44956</c:v>
                </c:pt>
                <c:pt idx="270">
                  <c:v>44955</c:v>
                </c:pt>
                <c:pt idx="271">
                  <c:v>44954</c:v>
                </c:pt>
                <c:pt idx="272">
                  <c:v>44953</c:v>
                </c:pt>
                <c:pt idx="273">
                  <c:v>44952</c:v>
                </c:pt>
                <c:pt idx="274">
                  <c:v>44951</c:v>
                </c:pt>
                <c:pt idx="275">
                  <c:v>44950</c:v>
                </c:pt>
                <c:pt idx="276">
                  <c:v>44949</c:v>
                </c:pt>
                <c:pt idx="277">
                  <c:v>44948</c:v>
                </c:pt>
                <c:pt idx="278">
                  <c:v>44947</c:v>
                </c:pt>
                <c:pt idx="279">
                  <c:v>44946</c:v>
                </c:pt>
                <c:pt idx="280">
                  <c:v>44945</c:v>
                </c:pt>
                <c:pt idx="281">
                  <c:v>44944</c:v>
                </c:pt>
                <c:pt idx="282">
                  <c:v>44943</c:v>
                </c:pt>
                <c:pt idx="283">
                  <c:v>44942</c:v>
                </c:pt>
                <c:pt idx="284">
                  <c:v>44941</c:v>
                </c:pt>
                <c:pt idx="285">
                  <c:v>44940</c:v>
                </c:pt>
                <c:pt idx="286">
                  <c:v>44939</c:v>
                </c:pt>
                <c:pt idx="287">
                  <c:v>44938</c:v>
                </c:pt>
                <c:pt idx="288">
                  <c:v>44937</c:v>
                </c:pt>
                <c:pt idx="289">
                  <c:v>44936</c:v>
                </c:pt>
                <c:pt idx="290">
                  <c:v>44935</c:v>
                </c:pt>
                <c:pt idx="291">
                  <c:v>44934</c:v>
                </c:pt>
                <c:pt idx="292">
                  <c:v>44933</c:v>
                </c:pt>
                <c:pt idx="293">
                  <c:v>44932</c:v>
                </c:pt>
                <c:pt idx="294">
                  <c:v>44931</c:v>
                </c:pt>
                <c:pt idx="295">
                  <c:v>44930</c:v>
                </c:pt>
                <c:pt idx="296">
                  <c:v>44929</c:v>
                </c:pt>
                <c:pt idx="297">
                  <c:v>44928</c:v>
                </c:pt>
                <c:pt idx="298">
                  <c:v>44927</c:v>
                </c:pt>
                <c:pt idx="299">
                  <c:v>44926</c:v>
                </c:pt>
              </c:numCache>
            </c:numRef>
          </c:cat>
          <c:val>
            <c:numRef>
              <c:f>'Sheet3 (2)'!$B$4:$B$303</c:f>
              <c:numCache>
                <c:formatCode>_("$"* #,##0.00_);_("$"* \(#,##0.00\);_("$"* "-"??_);_(@_)</c:formatCode>
                <c:ptCount val="300"/>
                <c:pt idx="0">
                  <c:v>9.84</c:v>
                </c:pt>
                <c:pt idx="1">
                  <c:v>9.6999999999999993</c:v>
                </c:pt>
                <c:pt idx="2">
                  <c:v>9.91</c:v>
                </c:pt>
                <c:pt idx="3">
                  <c:v>10.15</c:v>
                </c:pt>
                <c:pt idx="4">
                  <c:v>10.02</c:v>
                </c:pt>
                <c:pt idx="5">
                  <c:v>10.02</c:v>
                </c:pt>
                <c:pt idx="6">
                  <c:v>10.02</c:v>
                </c:pt>
                <c:pt idx="7">
                  <c:v>9.9600000000000009</c:v>
                </c:pt>
                <c:pt idx="8">
                  <c:v>10.199999999999999</c:v>
                </c:pt>
                <c:pt idx="9">
                  <c:v>10.46</c:v>
                </c:pt>
                <c:pt idx="10">
                  <c:v>10.39</c:v>
                </c:pt>
                <c:pt idx="11">
                  <c:v>10.11</c:v>
                </c:pt>
                <c:pt idx="12">
                  <c:v>10.11</c:v>
                </c:pt>
                <c:pt idx="13">
                  <c:v>10.11</c:v>
                </c:pt>
                <c:pt idx="14">
                  <c:v>10</c:v>
                </c:pt>
                <c:pt idx="15">
                  <c:v>10.029999999999999</c:v>
                </c:pt>
                <c:pt idx="16">
                  <c:v>10.02</c:v>
                </c:pt>
                <c:pt idx="17">
                  <c:v>10.11</c:v>
                </c:pt>
                <c:pt idx="18">
                  <c:v>10.33</c:v>
                </c:pt>
                <c:pt idx="19">
                  <c:v>10.33</c:v>
                </c:pt>
                <c:pt idx="20">
                  <c:v>10.33</c:v>
                </c:pt>
                <c:pt idx="21">
                  <c:v>10.41</c:v>
                </c:pt>
                <c:pt idx="22">
                  <c:v>10.49</c:v>
                </c:pt>
                <c:pt idx="23">
                  <c:v>10.34</c:v>
                </c:pt>
                <c:pt idx="24">
                  <c:v>10.29</c:v>
                </c:pt>
                <c:pt idx="25">
                  <c:v>10.17</c:v>
                </c:pt>
                <c:pt idx="26">
                  <c:v>10.17</c:v>
                </c:pt>
                <c:pt idx="27">
                  <c:v>10.17</c:v>
                </c:pt>
                <c:pt idx="28">
                  <c:v>10.48</c:v>
                </c:pt>
                <c:pt idx="29">
                  <c:v>10.17</c:v>
                </c:pt>
                <c:pt idx="30">
                  <c:v>10.050000000000001</c:v>
                </c:pt>
                <c:pt idx="31">
                  <c:v>10.029999999999999</c:v>
                </c:pt>
                <c:pt idx="32">
                  <c:v>10.130000000000001</c:v>
                </c:pt>
                <c:pt idx="33">
                  <c:v>10.130000000000001</c:v>
                </c:pt>
                <c:pt idx="34">
                  <c:v>10.130000000000001</c:v>
                </c:pt>
                <c:pt idx="35">
                  <c:v>10.29</c:v>
                </c:pt>
                <c:pt idx="36">
                  <c:v>10.29</c:v>
                </c:pt>
                <c:pt idx="37">
                  <c:v>10.43</c:v>
                </c:pt>
                <c:pt idx="38">
                  <c:v>10.46</c:v>
                </c:pt>
                <c:pt idx="39">
                  <c:v>10.5</c:v>
                </c:pt>
                <c:pt idx="40">
                  <c:v>10.5</c:v>
                </c:pt>
                <c:pt idx="41">
                  <c:v>10.5</c:v>
                </c:pt>
                <c:pt idx="42">
                  <c:v>10.6</c:v>
                </c:pt>
                <c:pt idx="43">
                  <c:v>10.46</c:v>
                </c:pt>
                <c:pt idx="44">
                  <c:v>10.42</c:v>
                </c:pt>
                <c:pt idx="45">
                  <c:v>10.46</c:v>
                </c:pt>
                <c:pt idx="46">
                  <c:v>10.37</c:v>
                </c:pt>
                <c:pt idx="47">
                  <c:v>10.37</c:v>
                </c:pt>
                <c:pt idx="48">
                  <c:v>10.37</c:v>
                </c:pt>
                <c:pt idx="49">
                  <c:v>10.41</c:v>
                </c:pt>
                <c:pt idx="50">
                  <c:v>10.49</c:v>
                </c:pt>
                <c:pt idx="51">
                  <c:v>10.55</c:v>
                </c:pt>
                <c:pt idx="52">
                  <c:v>10.93</c:v>
                </c:pt>
                <c:pt idx="53">
                  <c:v>10.93</c:v>
                </c:pt>
                <c:pt idx="54">
                  <c:v>10.93</c:v>
                </c:pt>
                <c:pt idx="55">
                  <c:v>10.93</c:v>
                </c:pt>
                <c:pt idx="56">
                  <c:v>11.06</c:v>
                </c:pt>
                <c:pt idx="57">
                  <c:v>11.17</c:v>
                </c:pt>
                <c:pt idx="58">
                  <c:v>11.14</c:v>
                </c:pt>
                <c:pt idx="59">
                  <c:v>11.28</c:v>
                </c:pt>
                <c:pt idx="60">
                  <c:v>10.73</c:v>
                </c:pt>
                <c:pt idx="61">
                  <c:v>10.73</c:v>
                </c:pt>
                <c:pt idx="62">
                  <c:v>10.73</c:v>
                </c:pt>
                <c:pt idx="63">
                  <c:v>10.37</c:v>
                </c:pt>
                <c:pt idx="64">
                  <c:v>10.39</c:v>
                </c:pt>
                <c:pt idx="65">
                  <c:v>10.48</c:v>
                </c:pt>
                <c:pt idx="66">
                  <c:v>10.49</c:v>
                </c:pt>
                <c:pt idx="67">
                  <c:v>10.54</c:v>
                </c:pt>
                <c:pt idx="68">
                  <c:v>10.54</c:v>
                </c:pt>
                <c:pt idx="69">
                  <c:v>10.54</c:v>
                </c:pt>
                <c:pt idx="70">
                  <c:v>10.49</c:v>
                </c:pt>
                <c:pt idx="71">
                  <c:v>10.57</c:v>
                </c:pt>
                <c:pt idx="72">
                  <c:v>10.59</c:v>
                </c:pt>
                <c:pt idx="73">
                  <c:v>10.35</c:v>
                </c:pt>
                <c:pt idx="74">
                  <c:v>10.38</c:v>
                </c:pt>
                <c:pt idx="75">
                  <c:v>10.38</c:v>
                </c:pt>
                <c:pt idx="76">
                  <c:v>10.38</c:v>
                </c:pt>
                <c:pt idx="77">
                  <c:v>10.44</c:v>
                </c:pt>
                <c:pt idx="78">
                  <c:v>10.51</c:v>
                </c:pt>
                <c:pt idx="79">
                  <c:v>10.5</c:v>
                </c:pt>
                <c:pt idx="80">
                  <c:v>10.45</c:v>
                </c:pt>
                <c:pt idx="81">
                  <c:v>10.36</c:v>
                </c:pt>
                <c:pt idx="82">
                  <c:v>10.36</c:v>
                </c:pt>
                <c:pt idx="83">
                  <c:v>10.36</c:v>
                </c:pt>
                <c:pt idx="84">
                  <c:v>10.199999999999999</c:v>
                </c:pt>
                <c:pt idx="85">
                  <c:v>9.4700000000000006</c:v>
                </c:pt>
                <c:pt idx="86">
                  <c:v>9.52</c:v>
                </c:pt>
                <c:pt idx="87">
                  <c:v>9.34</c:v>
                </c:pt>
                <c:pt idx="88">
                  <c:v>9.49</c:v>
                </c:pt>
                <c:pt idx="89">
                  <c:v>9.49</c:v>
                </c:pt>
                <c:pt idx="90">
                  <c:v>9.49</c:v>
                </c:pt>
                <c:pt idx="91">
                  <c:v>9.52</c:v>
                </c:pt>
                <c:pt idx="92">
                  <c:v>9.52</c:v>
                </c:pt>
                <c:pt idx="93">
                  <c:v>9.44</c:v>
                </c:pt>
                <c:pt idx="94">
                  <c:v>9.41</c:v>
                </c:pt>
                <c:pt idx="95">
                  <c:v>9.43</c:v>
                </c:pt>
                <c:pt idx="96">
                  <c:v>9.43</c:v>
                </c:pt>
                <c:pt idx="97">
                  <c:v>9.43</c:v>
                </c:pt>
                <c:pt idx="98">
                  <c:v>9.35</c:v>
                </c:pt>
                <c:pt idx="99">
                  <c:v>9.26</c:v>
                </c:pt>
                <c:pt idx="100">
                  <c:v>9.24</c:v>
                </c:pt>
                <c:pt idx="101">
                  <c:v>9.1</c:v>
                </c:pt>
                <c:pt idx="102">
                  <c:v>8.89</c:v>
                </c:pt>
                <c:pt idx="103">
                  <c:v>8.89</c:v>
                </c:pt>
                <c:pt idx="104">
                  <c:v>8.89</c:v>
                </c:pt>
                <c:pt idx="105">
                  <c:v>8.75</c:v>
                </c:pt>
                <c:pt idx="106">
                  <c:v>8.65</c:v>
                </c:pt>
                <c:pt idx="107">
                  <c:v>8.6</c:v>
                </c:pt>
                <c:pt idx="108">
                  <c:v>8.58</c:v>
                </c:pt>
                <c:pt idx="109">
                  <c:v>8.7200000000000006</c:v>
                </c:pt>
                <c:pt idx="110">
                  <c:v>8.7200000000000006</c:v>
                </c:pt>
                <c:pt idx="111">
                  <c:v>8.7200000000000006</c:v>
                </c:pt>
                <c:pt idx="112">
                  <c:v>8.69</c:v>
                </c:pt>
                <c:pt idx="113">
                  <c:v>8.8000000000000007</c:v>
                </c:pt>
                <c:pt idx="114">
                  <c:v>9.07</c:v>
                </c:pt>
                <c:pt idx="115">
                  <c:v>9.07</c:v>
                </c:pt>
                <c:pt idx="116">
                  <c:v>9.0299999999999994</c:v>
                </c:pt>
                <c:pt idx="117">
                  <c:v>9.0299999999999994</c:v>
                </c:pt>
                <c:pt idx="118">
                  <c:v>9.0299999999999994</c:v>
                </c:pt>
                <c:pt idx="119">
                  <c:v>8.9499999999999993</c:v>
                </c:pt>
                <c:pt idx="120">
                  <c:v>8.86</c:v>
                </c:pt>
                <c:pt idx="121">
                  <c:v>8.8800000000000008</c:v>
                </c:pt>
                <c:pt idx="122">
                  <c:v>8.75</c:v>
                </c:pt>
                <c:pt idx="123">
                  <c:v>8.98</c:v>
                </c:pt>
                <c:pt idx="124">
                  <c:v>8.98</c:v>
                </c:pt>
                <c:pt idx="125">
                  <c:v>8.98</c:v>
                </c:pt>
                <c:pt idx="126">
                  <c:v>8.83</c:v>
                </c:pt>
                <c:pt idx="127">
                  <c:v>9.2799999999999994</c:v>
                </c:pt>
                <c:pt idx="128">
                  <c:v>9.4600000000000009</c:v>
                </c:pt>
                <c:pt idx="129">
                  <c:v>9.6999999999999993</c:v>
                </c:pt>
                <c:pt idx="130">
                  <c:v>9.6999999999999993</c:v>
                </c:pt>
                <c:pt idx="131">
                  <c:v>9.6999999999999993</c:v>
                </c:pt>
                <c:pt idx="132">
                  <c:v>9.6999999999999993</c:v>
                </c:pt>
                <c:pt idx="133">
                  <c:v>9.39</c:v>
                </c:pt>
                <c:pt idx="134">
                  <c:v>9.59</c:v>
                </c:pt>
                <c:pt idx="135">
                  <c:v>9.6199999999999992</c:v>
                </c:pt>
                <c:pt idx="136">
                  <c:v>9.41</c:v>
                </c:pt>
                <c:pt idx="137">
                  <c:v>9.16</c:v>
                </c:pt>
                <c:pt idx="138">
                  <c:v>9.16</c:v>
                </c:pt>
                <c:pt idx="139">
                  <c:v>9.16</c:v>
                </c:pt>
                <c:pt idx="140">
                  <c:v>9.24</c:v>
                </c:pt>
                <c:pt idx="141">
                  <c:v>9.2200000000000006</c:v>
                </c:pt>
                <c:pt idx="142">
                  <c:v>9.33</c:v>
                </c:pt>
                <c:pt idx="143">
                  <c:v>9.07</c:v>
                </c:pt>
                <c:pt idx="144">
                  <c:v>9.43</c:v>
                </c:pt>
                <c:pt idx="145">
                  <c:v>9.43</c:v>
                </c:pt>
                <c:pt idx="146">
                  <c:v>9.43</c:v>
                </c:pt>
                <c:pt idx="147">
                  <c:v>9.2100000000000009</c:v>
                </c:pt>
                <c:pt idx="148">
                  <c:v>9.31</c:v>
                </c:pt>
                <c:pt idx="149">
                  <c:v>9.4700000000000006</c:v>
                </c:pt>
                <c:pt idx="150">
                  <c:v>9.52</c:v>
                </c:pt>
                <c:pt idx="151">
                  <c:v>9.52</c:v>
                </c:pt>
                <c:pt idx="152">
                  <c:v>9.52</c:v>
                </c:pt>
                <c:pt idx="153">
                  <c:v>9.52</c:v>
                </c:pt>
                <c:pt idx="154">
                  <c:v>9.43</c:v>
                </c:pt>
                <c:pt idx="155">
                  <c:v>9.41</c:v>
                </c:pt>
                <c:pt idx="156">
                  <c:v>9.4600000000000009</c:v>
                </c:pt>
                <c:pt idx="157">
                  <c:v>9.36</c:v>
                </c:pt>
                <c:pt idx="158">
                  <c:v>9.43</c:v>
                </c:pt>
                <c:pt idx="159">
                  <c:v>9.43</c:v>
                </c:pt>
                <c:pt idx="160">
                  <c:v>9.43</c:v>
                </c:pt>
                <c:pt idx="161">
                  <c:v>9.42</c:v>
                </c:pt>
                <c:pt idx="162">
                  <c:v>9.23</c:v>
                </c:pt>
                <c:pt idx="163">
                  <c:v>8.99</c:v>
                </c:pt>
                <c:pt idx="164">
                  <c:v>9.0399999999999991</c:v>
                </c:pt>
                <c:pt idx="165">
                  <c:v>9.06</c:v>
                </c:pt>
                <c:pt idx="166">
                  <c:v>9.06</c:v>
                </c:pt>
                <c:pt idx="167">
                  <c:v>9.06</c:v>
                </c:pt>
                <c:pt idx="168">
                  <c:v>9.9600000000000009</c:v>
                </c:pt>
                <c:pt idx="169">
                  <c:v>9.68</c:v>
                </c:pt>
                <c:pt idx="170">
                  <c:v>9.5399999999999991</c:v>
                </c:pt>
                <c:pt idx="171">
                  <c:v>9.2899999999999991</c:v>
                </c:pt>
                <c:pt idx="172">
                  <c:v>9.11</c:v>
                </c:pt>
                <c:pt idx="173">
                  <c:v>9.11</c:v>
                </c:pt>
                <c:pt idx="174">
                  <c:v>9.11</c:v>
                </c:pt>
                <c:pt idx="175">
                  <c:v>8.8699999999999992</c:v>
                </c:pt>
                <c:pt idx="176">
                  <c:v>8.84</c:v>
                </c:pt>
                <c:pt idx="177">
                  <c:v>8.98</c:v>
                </c:pt>
                <c:pt idx="178">
                  <c:v>8.9499999999999993</c:v>
                </c:pt>
                <c:pt idx="179">
                  <c:v>8.69</c:v>
                </c:pt>
                <c:pt idx="180">
                  <c:v>8.69</c:v>
                </c:pt>
                <c:pt idx="181">
                  <c:v>8.69</c:v>
                </c:pt>
                <c:pt idx="182">
                  <c:v>8.69</c:v>
                </c:pt>
                <c:pt idx="183">
                  <c:v>8.89</c:v>
                </c:pt>
                <c:pt idx="184">
                  <c:v>9.19</c:v>
                </c:pt>
                <c:pt idx="185">
                  <c:v>9.26</c:v>
                </c:pt>
                <c:pt idx="186">
                  <c:v>9.2899999999999991</c:v>
                </c:pt>
                <c:pt idx="187">
                  <c:v>9.2899999999999991</c:v>
                </c:pt>
                <c:pt idx="188">
                  <c:v>9.2899999999999991</c:v>
                </c:pt>
                <c:pt idx="189">
                  <c:v>9.4600000000000009</c:v>
                </c:pt>
                <c:pt idx="190">
                  <c:v>9.5</c:v>
                </c:pt>
                <c:pt idx="191">
                  <c:v>9.4499999999999993</c:v>
                </c:pt>
                <c:pt idx="192">
                  <c:v>9.39</c:v>
                </c:pt>
                <c:pt idx="193">
                  <c:v>9.3800000000000008</c:v>
                </c:pt>
                <c:pt idx="194">
                  <c:v>9.3800000000000008</c:v>
                </c:pt>
                <c:pt idx="195">
                  <c:v>9.3800000000000008</c:v>
                </c:pt>
                <c:pt idx="196">
                  <c:v>9.4</c:v>
                </c:pt>
                <c:pt idx="197">
                  <c:v>9.1999999999999993</c:v>
                </c:pt>
                <c:pt idx="198">
                  <c:v>8.36</c:v>
                </c:pt>
                <c:pt idx="199">
                  <c:v>8.2799999999999994</c:v>
                </c:pt>
                <c:pt idx="200">
                  <c:v>8.2200000000000006</c:v>
                </c:pt>
                <c:pt idx="201">
                  <c:v>8.2200000000000006</c:v>
                </c:pt>
                <c:pt idx="202">
                  <c:v>8.2200000000000006</c:v>
                </c:pt>
                <c:pt idx="203">
                  <c:v>8.2200000000000006</c:v>
                </c:pt>
                <c:pt idx="204">
                  <c:v>8.19</c:v>
                </c:pt>
                <c:pt idx="205">
                  <c:v>8.15</c:v>
                </c:pt>
                <c:pt idx="206">
                  <c:v>8.19</c:v>
                </c:pt>
                <c:pt idx="207">
                  <c:v>8.1300000000000008</c:v>
                </c:pt>
                <c:pt idx="208">
                  <c:v>8.1300000000000008</c:v>
                </c:pt>
                <c:pt idx="209">
                  <c:v>8.1300000000000008</c:v>
                </c:pt>
                <c:pt idx="210">
                  <c:v>7.86</c:v>
                </c:pt>
                <c:pt idx="211">
                  <c:v>7.82</c:v>
                </c:pt>
                <c:pt idx="212">
                  <c:v>7.53</c:v>
                </c:pt>
                <c:pt idx="213">
                  <c:v>7.35</c:v>
                </c:pt>
                <c:pt idx="214">
                  <c:v>7.21</c:v>
                </c:pt>
                <c:pt idx="215">
                  <c:v>7.21</c:v>
                </c:pt>
                <c:pt idx="216">
                  <c:v>7.21</c:v>
                </c:pt>
                <c:pt idx="217">
                  <c:v>7.31</c:v>
                </c:pt>
                <c:pt idx="218">
                  <c:v>7.25</c:v>
                </c:pt>
                <c:pt idx="219">
                  <c:v>7.47</c:v>
                </c:pt>
                <c:pt idx="220">
                  <c:v>7.32</c:v>
                </c:pt>
                <c:pt idx="221">
                  <c:v>7.18</c:v>
                </c:pt>
                <c:pt idx="222">
                  <c:v>7.18</c:v>
                </c:pt>
                <c:pt idx="223">
                  <c:v>7.18</c:v>
                </c:pt>
                <c:pt idx="224">
                  <c:v>7.3</c:v>
                </c:pt>
                <c:pt idx="225">
                  <c:v>7.17</c:v>
                </c:pt>
                <c:pt idx="226">
                  <c:v>7.23</c:v>
                </c:pt>
                <c:pt idx="227">
                  <c:v>7.04</c:v>
                </c:pt>
                <c:pt idx="228">
                  <c:v>7.17</c:v>
                </c:pt>
                <c:pt idx="229">
                  <c:v>7.17</c:v>
                </c:pt>
                <c:pt idx="230">
                  <c:v>7.17</c:v>
                </c:pt>
                <c:pt idx="231">
                  <c:v>7.25</c:v>
                </c:pt>
                <c:pt idx="232">
                  <c:v>7.32</c:v>
                </c:pt>
                <c:pt idx="233">
                  <c:v>7.44</c:v>
                </c:pt>
                <c:pt idx="234">
                  <c:v>7.2</c:v>
                </c:pt>
                <c:pt idx="235">
                  <c:v>7.32</c:v>
                </c:pt>
                <c:pt idx="236">
                  <c:v>7.32</c:v>
                </c:pt>
                <c:pt idx="237">
                  <c:v>7.32</c:v>
                </c:pt>
                <c:pt idx="238">
                  <c:v>7.23</c:v>
                </c:pt>
                <c:pt idx="239">
                  <c:v>7.14</c:v>
                </c:pt>
                <c:pt idx="240">
                  <c:v>7.1</c:v>
                </c:pt>
                <c:pt idx="241">
                  <c:v>7.01</c:v>
                </c:pt>
                <c:pt idx="242">
                  <c:v>6.75</c:v>
                </c:pt>
                <c:pt idx="243">
                  <c:v>6.75</c:v>
                </c:pt>
                <c:pt idx="244">
                  <c:v>6.75</c:v>
                </c:pt>
                <c:pt idx="245">
                  <c:v>7.03</c:v>
                </c:pt>
                <c:pt idx="246">
                  <c:v>7.04</c:v>
                </c:pt>
                <c:pt idx="247">
                  <c:v>6.96</c:v>
                </c:pt>
                <c:pt idx="248">
                  <c:v>7.23</c:v>
                </c:pt>
                <c:pt idx="249">
                  <c:v>7.23</c:v>
                </c:pt>
                <c:pt idx="250">
                  <c:v>7.23</c:v>
                </c:pt>
                <c:pt idx="251">
                  <c:v>7.23</c:v>
                </c:pt>
                <c:pt idx="252">
                  <c:v>7.18</c:v>
                </c:pt>
                <c:pt idx="253">
                  <c:v>7.27</c:v>
                </c:pt>
                <c:pt idx="254">
                  <c:v>7.24</c:v>
                </c:pt>
                <c:pt idx="255">
                  <c:v>7.37</c:v>
                </c:pt>
                <c:pt idx="256">
                  <c:v>7.2</c:v>
                </c:pt>
                <c:pt idx="257">
                  <c:v>7.2</c:v>
                </c:pt>
                <c:pt idx="258">
                  <c:v>7.2</c:v>
                </c:pt>
                <c:pt idx="259">
                  <c:v>7.18</c:v>
                </c:pt>
                <c:pt idx="260">
                  <c:v>7.2</c:v>
                </c:pt>
                <c:pt idx="261">
                  <c:v>7.54</c:v>
                </c:pt>
                <c:pt idx="262">
                  <c:v>7.52</c:v>
                </c:pt>
                <c:pt idx="263">
                  <c:v>7.45</c:v>
                </c:pt>
                <c:pt idx="264">
                  <c:v>7.45</c:v>
                </c:pt>
                <c:pt idx="265">
                  <c:v>7.45</c:v>
                </c:pt>
                <c:pt idx="266">
                  <c:v>7.38</c:v>
                </c:pt>
                <c:pt idx="267">
                  <c:v>7.59</c:v>
                </c:pt>
                <c:pt idx="268">
                  <c:v>7.59</c:v>
                </c:pt>
                <c:pt idx="269">
                  <c:v>7.09</c:v>
                </c:pt>
                <c:pt idx="270">
                  <c:v>6.84</c:v>
                </c:pt>
                <c:pt idx="271">
                  <c:v>6.84</c:v>
                </c:pt>
                <c:pt idx="272">
                  <c:v>6.84</c:v>
                </c:pt>
                <c:pt idx="273">
                  <c:v>6.85</c:v>
                </c:pt>
                <c:pt idx="274">
                  <c:v>6.74</c:v>
                </c:pt>
                <c:pt idx="275">
                  <c:v>6.54</c:v>
                </c:pt>
                <c:pt idx="276">
                  <c:v>6.45</c:v>
                </c:pt>
                <c:pt idx="277">
                  <c:v>6.42</c:v>
                </c:pt>
                <c:pt idx="278">
                  <c:v>6.42</c:v>
                </c:pt>
                <c:pt idx="279">
                  <c:v>6.42</c:v>
                </c:pt>
                <c:pt idx="280">
                  <c:v>6.5</c:v>
                </c:pt>
                <c:pt idx="281">
                  <c:v>6.47</c:v>
                </c:pt>
                <c:pt idx="282">
                  <c:v>6.46</c:v>
                </c:pt>
                <c:pt idx="283">
                  <c:v>6.58</c:v>
                </c:pt>
                <c:pt idx="284">
                  <c:v>6.58</c:v>
                </c:pt>
                <c:pt idx="285">
                  <c:v>6.58</c:v>
                </c:pt>
                <c:pt idx="286">
                  <c:v>6.58</c:v>
                </c:pt>
                <c:pt idx="287">
                  <c:v>6.4</c:v>
                </c:pt>
                <c:pt idx="288">
                  <c:v>6.3</c:v>
                </c:pt>
                <c:pt idx="289">
                  <c:v>6.25</c:v>
                </c:pt>
                <c:pt idx="290">
                  <c:v>6.06</c:v>
                </c:pt>
                <c:pt idx="291">
                  <c:v>6.14</c:v>
                </c:pt>
                <c:pt idx="292">
                  <c:v>6.14</c:v>
                </c:pt>
                <c:pt idx="293">
                  <c:v>6.14</c:v>
                </c:pt>
                <c:pt idx="294">
                  <c:v>5.96</c:v>
                </c:pt>
                <c:pt idx="295">
                  <c:v>5.98</c:v>
                </c:pt>
                <c:pt idx="296">
                  <c:v>5.85</c:v>
                </c:pt>
                <c:pt idx="297">
                  <c:v>5.9</c:v>
                </c:pt>
                <c:pt idx="298">
                  <c:v>5.9</c:v>
                </c:pt>
                <c:pt idx="299">
                  <c:v>5.9</c:v>
                </c:pt>
              </c:numCache>
            </c:numRef>
          </c:val>
          <c:smooth val="0"/>
          <c:extLst>
            <c:ext xmlns:c16="http://schemas.microsoft.com/office/drawing/2014/chart" uri="{C3380CC4-5D6E-409C-BE32-E72D297353CC}">
              <c16:uniqueId val="{00000000-3604-46DC-97B4-FF4DBDF2A869}"/>
            </c:ext>
          </c:extLst>
        </c:ser>
        <c:dLbls>
          <c:showLegendKey val="0"/>
          <c:showVal val="0"/>
          <c:showCatName val="0"/>
          <c:showSerName val="0"/>
          <c:showPercent val="0"/>
          <c:showBubbleSize val="0"/>
        </c:dLbls>
        <c:smooth val="0"/>
        <c:axId val="276184112"/>
        <c:axId val="411873728"/>
      </c:lineChart>
      <c:dateAx>
        <c:axId val="276184112"/>
        <c:scaling>
          <c:orientation val="minMax"/>
          <c:min val="44927"/>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411873728"/>
        <c:crosses val="autoZero"/>
        <c:auto val="1"/>
        <c:lblOffset val="100"/>
        <c:baseTimeUnit val="days"/>
      </c:dateAx>
      <c:valAx>
        <c:axId val="411873728"/>
        <c:scaling>
          <c:orientation val="minMax"/>
          <c:min val="5"/>
        </c:scaling>
        <c:delete val="0"/>
        <c:axPos val="l"/>
        <c:title>
          <c:tx>
            <c:rich>
              <a:bodyPr rot="-5400000" spcFirstLastPara="1" vertOverflow="ellipsis" vert="horz" wrap="square" anchor="ctr" anchorCtr="1"/>
              <a:lstStyle/>
              <a:p>
                <a:pPr>
                  <a:defRPr sz="6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a:t>Share Price</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276184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00">
          <a:solidFill>
            <a:schemeClr val="tx1">
              <a:lumMod val="50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Data'!$B$39</c:f>
              <c:strCache>
                <c:ptCount val="1"/>
                <c:pt idx="0">
                  <c:v>8725-Share Price (Daily)(¥)</c:v>
                </c:pt>
              </c:strCache>
            </c:strRef>
          </c:tx>
          <c:spPr>
            <a:ln w="28575" cap="rnd">
              <a:solidFill>
                <a:srgbClr val="00263E"/>
              </a:solidFill>
              <a:round/>
            </a:ln>
            <a:effectLst/>
          </c:spPr>
          <c:marker>
            <c:symbol val="none"/>
          </c:marker>
          <c:cat>
            <c:numRef>
              <c:f>'Chart Data'!$A$40:$A$782</c:f>
              <c:numCache>
                <c:formatCode>m/d/yyyy</c:formatCode>
                <c:ptCount val="743"/>
                <c:pt idx="0">
                  <c:v>45225</c:v>
                </c:pt>
                <c:pt idx="1">
                  <c:v>45224</c:v>
                </c:pt>
                <c:pt idx="2">
                  <c:v>45223</c:v>
                </c:pt>
                <c:pt idx="3">
                  <c:v>45222</c:v>
                </c:pt>
                <c:pt idx="4">
                  <c:v>45221</c:v>
                </c:pt>
                <c:pt idx="5">
                  <c:v>45220</c:v>
                </c:pt>
                <c:pt idx="6">
                  <c:v>45219</c:v>
                </c:pt>
                <c:pt idx="7">
                  <c:v>45218</c:v>
                </c:pt>
                <c:pt idx="8">
                  <c:v>45217</c:v>
                </c:pt>
                <c:pt idx="9">
                  <c:v>45216</c:v>
                </c:pt>
                <c:pt idx="10">
                  <c:v>45215</c:v>
                </c:pt>
                <c:pt idx="11">
                  <c:v>45212</c:v>
                </c:pt>
                <c:pt idx="12">
                  <c:v>45211</c:v>
                </c:pt>
                <c:pt idx="13">
                  <c:v>45210</c:v>
                </c:pt>
                <c:pt idx="14">
                  <c:v>45209</c:v>
                </c:pt>
                <c:pt idx="15">
                  <c:v>45205</c:v>
                </c:pt>
                <c:pt idx="16">
                  <c:v>45204</c:v>
                </c:pt>
                <c:pt idx="17">
                  <c:v>45203</c:v>
                </c:pt>
                <c:pt idx="18">
                  <c:v>45202</c:v>
                </c:pt>
                <c:pt idx="19">
                  <c:v>45201</c:v>
                </c:pt>
                <c:pt idx="20">
                  <c:v>45198</c:v>
                </c:pt>
                <c:pt idx="21">
                  <c:v>45197</c:v>
                </c:pt>
                <c:pt idx="22">
                  <c:v>45196</c:v>
                </c:pt>
                <c:pt idx="23">
                  <c:v>45195</c:v>
                </c:pt>
                <c:pt idx="24">
                  <c:v>45194</c:v>
                </c:pt>
                <c:pt idx="25">
                  <c:v>45191</c:v>
                </c:pt>
                <c:pt idx="26">
                  <c:v>45190</c:v>
                </c:pt>
                <c:pt idx="27">
                  <c:v>45189</c:v>
                </c:pt>
                <c:pt idx="28">
                  <c:v>45188</c:v>
                </c:pt>
                <c:pt idx="29">
                  <c:v>45184</c:v>
                </c:pt>
                <c:pt idx="30">
                  <c:v>45183</c:v>
                </c:pt>
                <c:pt idx="31">
                  <c:v>45182</c:v>
                </c:pt>
                <c:pt idx="32">
                  <c:v>45181</c:v>
                </c:pt>
                <c:pt idx="33">
                  <c:v>45180</c:v>
                </c:pt>
                <c:pt idx="34">
                  <c:v>45177</c:v>
                </c:pt>
                <c:pt idx="35">
                  <c:v>45176</c:v>
                </c:pt>
                <c:pt idx="36">
                  <c:v>45175</c:v>
                </c:pt>
                <c:pt idx="37">
                  <c:v>45174</c:v>
                </c:pt>
                <c:pt idx="38">
                  <c:v>45173</c:v>
                </c:pt>
                <c:pt idx="39">
                  <c:v>45170</c:v>
                </c:pt>
                <c:pt idx="40">
                  <c:v>45169</c:v>
                </c:pt>
                <c:pt idx="41">
                  <c:v>45168</c:v>
                </c:pt>
                <c:pt idx="42">
                  <c:v>45167</c:v>
                </c:pt>
                <c:pt idx="43">
                  <c:v>45166</c:v>
                </c:pt>
                <c:pt idx="44">
                  <c:v>45163</c:v>
                </c:pt>
                <c:pt idx="45">
                  <c:v>45162</c:v>
                </c:pt>
                <c:pt idx="46">
                  <c:v>45161</c:v>
                </c:pt>
                <c:pt idx="47">
                  <c:v>45160</c:v>
                </c:pt>
                <c:pt idx="48">
                  <c:v>45159</c:v>
                </c:pt>
                <c:pt idx="49">
                  <c:v>45156</c:v>
                </c:pt>
                <c:pt idx="50">
                  <c:v>45155</c:v>
                </c:pt>
                <c:pt idx="51">
                  <c:v>45154</c:v>
                </c:pt>
                <c:pt idx="52">
                  <c:v>45153</c:v>
                </c:pt>
                <c:pt idx="53">
                  <c:v>45152</c:v>
                </c:pt>
                <c:pt idx="54">
                  <c:v>45148</c:v>
                </c:pt>
                <c:pt idx="55">
                  <c:v>45147</c:v>
                </c:pt>
                <c:pt idx="56">
                  <c:v>45146</c:v>
                </c:pt>
                <c:pt idx="57">
                  <c:v>45145</c:v>
                </c:pt>
                <c:pt idx="58">
                  <c:v>45142</c:v>
                </c:pt>
                <c:pt idx="59">
                  <c:v>45141</c:v>
                </c:pt>
                <c:pt idx="60">
                  <c:v>45140</c:v>
                </c:pt>
                <c:pt idx="61">
                  <c:v>45139</c:v>
                </c:pt>
                <c:pt idx="62">
                  <c:v>45138</c:v>
                </c:pt>
                <c:pt idx="63">
                  <c:v>45135</c:v>
                </c:pt>
                <c:pt idx="64">
                  <c:v>45134</c:v>
                </c:pt>
                <c:pt idx="65">
                  <c:v>45133</c:v>
                </c:pt>
                <c:pt idx="66">
                  <c:v>45132</c:v>
                </c:pt>
                <c:pt idx="67">
                  <c:v>45131</c:v>
                </c:pt>
                <c:pt idx="68">
                  <c:v>45128</c:v>
                </c:pt>
                <c:pt idx="69">
                  <c:v>45127</c:v>
                </c:pt>
                <c:pt idx="70">
                  <c:v>45126</c:v>
                </c:pt>
                <c:pt idx="71">
                  <c:v>45125</c:v>
                </c:pt>
                <c:pt idx="72">
                  <c:v>45121</c:v>
                </c:pt>
                <c:pt idx="73">
                  <c:v>45120</c:v>
                </c:pt>
                <c:pt idx="74">
                  <c:v>45119</c:v>
                </c:pt>
                <c:pt idx="75">
                  <c:v>45118</c:v>
                </c:pt>
                <c:pt idx="76">
                  <c:v>45117</c:v>
                </c:pt>
                <c:pt idx="77">
                  <c:v>45114</c:v>
                </c:pt>
                <c:pt idx="78">
                  <c:v>45113</c:v>
                </c:pt>
                <c:pt idx="79">
                  <c:v>45112</c:v>
                </c:pt>
                <c:pt idx="80">
                  <c:v>45111</c:v>
                </c:pt>
                <c:pt idx="81">
                  <c:v>45110</c:v>
                </c:pt>
                <c:pt idx="82">
                  <c:v>45107</c:v>
                </c:pt>
                <c:pt idx="83">
                  <c:v>45106</c:v>
                </c:pt>
                <c:pt idx="84">
                  <c:v>45105</c:v>
                </c:pt>
                <c:pt idx="85">
                  <c:v>45104</c:v>
                </c:pt>
                <c:pt idx="86">
                  <c:v>45103</c:v>
                </c:pt>
                <c:pt idx="87">
                  <c:v>45100</c:v>
                </c:pt>
                <c:pt idx="88">
                  <c:v>45099</c:v>
                </c:pt>
                <c:pt idx="89">
                  <c:v>45098</c:v>
                </c:pt>
                <c:pt idx="90">
                  <c:v>45097</c:v>
                </c:pt>
                <c:pt idx="91">
                  <c:v>45096</c:v>
                </c:pt>
                <c:pt idx="92">
                  <c:v>45093</c:v>
                </c:pt>
                <c:pt idx="93">
                  <c:v>45092</c:v>
                </c:pt>
                <c:pt idx="94">
                  <c:v>45091</c:v>
                </c:pt>
                <c:pt idx="95">
                  <c:v>45090</c:v>
                </c:pt>
                <c:pt idx="96">
                  <c:v>45089</c:v>
                </c:pt>
                <c:pt idx="97">
                  <c:v>45086</c:v>
                </c:pt>
                <c:pt idx="98">
                  <c:v>45085</c:v>
                </c:pt>
                <c:pt idx="99">
                  <c:v>45084</c:v>
                </c:pt>
                <c:pt idx="100">
                  <c:v>45083</c:v>
                </c:pt>
                <c:pt idx="101">
                  <c:v>45082</c:v>
                </c:pt>
                <c:pt idx="102">
                  <c:v>45079</c:v>
                </c:pt>
                <c:pt idx="103">
                  <c:v>45078</c:v>
                </c:pt>
                <c:pt idx="104">
                  <c:v>45077</c:v>
                </c:pt>
                <c:pt idx="105">
                  <c:v>45076</c:v>
                </c:pt>
                <c:pt idx="106">
                  <c:v>45075</c:v>
                </c:pt>
                <c:pt idx="107">
                  <c:v>45072</c:v>
                </c:pt>
                <c:pt idx="108">
                  <c:v>45071</c:v>
                </c:pt>
                <c:pt idx="109">
                  <c:v>45070</c:v>
                </c:pt>
                <c:pt idx="110">
                  <c:v>45069</c:v>
                </c:pt>
                <c:pt idx="111">
                  <c:v>45068</c:v>
                </c:pt>
                <c:pt idx="112">
                  <c:v>45065</c:v>
                </c:pt>
                <c:pt idx="113">
                  <c:v>45064</c:v>
                </c:pt>
                <c:pt idx="114">
                  <c:v>45063</c:v>
                </c:pt>
                <c:pt idx="115">
                  <c:v>45062</c:v>
                </c:pt>
                <c:pt idx="116">
                  <c:v>45061</c:v>
                </c:pt>
                <c:pt idx="117">
                  <c:v>45058</c:v>
                </c:pt>
                <c:pt idx="118">
                  <c:v>45057</c:v>
                </c:pt>
                <c:pt idx="119">
                  <c:v>45056</c:v>
                </c:pt>
                <c:pt idx="120">
                  <c:v>45055</c:v>
                </c:pt>
                <c:pt idx="121">
                  <c:v>45054</c:v>
                </c:pt>
                <c:pt idx="122">
                  <c:v>45048</c:v>
                </c:pt>
                <c:pt idx="123">
                  <c:v>45047</c:v>
                </c:pt>
                <c:pt idx="124">
                  <c:v>45044</c:v>
                </c:pt>
                <c:pt idx="125">
                  <c:v>45043</c:v>
                </c:pt>
                <c:pt idx="126">
                  <c:v>45042</c:v>
                </c:pt>
                <c:pt idx="127">
                  <c:v>45041</c:v>
                </c:pt>
                <c:pt idx="128">
                  <c:v>45040</c:v>
                </c:pt>
                <c:pt idx="129">
                  <c:v>45037</c:v>
                </c:pt>
                <c:pt idx="130">
                  <c:v>45036</c:v>
                </c:pt>
                <c:pt idx="131">
                  <c:v>45035</c:v>
                </c:pt>
                <c:pt idx="132">
                  <c:v>45034</c:v>
                </c:pt>
                <c:pt idx="133">
                  <c:v>45033</c:v>
                </c:pt>
                <c:pt idx="134">
                  <c:v>45030</c:v>
                </c:pt>
                <c:pt idx="135">
                  <c:v>45029</c:v>
                </c:pt>
                <c:pt idx="136">
                  <c:v>45028</c:v>
                </c:pt>
                <c:pt idx="137">
                  <c:v>45027</c:v>
                </c:pt>
                <c:pt idx="138">
                  <c:v>45026</c:v>
                </c:pt>
                <c:pt idx="139">
                  <c:v>45023</c:v>
                </c:pt>
                <c:pt idx="140">
                  <c:v>45022</c:v>
                </c:pt>
                <c:pt idx="141">
                  <c:v>45021</c:v>
                </c:pt>
                <c:pt idx="142">
                  <c:v>45020</c:v>
                </c:pt>
                <c:pt idx="143">
                  <c:v>45019</c:v>
                </c:pt>
                <c:pt idx="144">
                  <c:v>45016</c:v>
                </c:pt>
                <c:pt idx="145">
                  <c:v>45015</c:v>
                </c:pt>
                <c:pt idx="146">
                  <c:v>45014</c:v>
                </c:pt>
                <c:pt idx="147">
                  <c:v>45013</c:v>
                </c:pt>
                <c:pt idx="148">
                  <c:v>45012</c:v>
                </c:pt>
                <c:pt idx="149">
                  <c:v>45009</c:v>
                </c:pt>
                <c:pt idx="150">
                  <c:v>45008</c:v>
                </c:pt>
                <c:pt idx="151">
                  <c:v>45007</c:v>
                </c:pt>
                <c:pt idx="152">
                  <c:v>45005</c:v>
                </c:pt>
                <c:pt idx="153">
                  <c:v>45002</c:v>
                </c:pt>
                <c:pt idx="154">
                  <c:v>45001</c:v>
                </c:pt>
                <c:pt idx="155">
                  <c:v>45000</c:v>
                </c:pt>
                <c:pt idx="156">
                  <c:v>44999</c:v>
                </c:pt>
                <c:pt idx="157">
                  <c:v>44998</c:v>
                </c:pt>
                <c:pt idx="158">
                  <c:v>44995</c:v>
                </c:pt>
                <c:pt idx="159">
                  <c:v>44994</c:v>
                </c:pt>
                <c:pt idx="160">
                  <c:v>44993</c:v>
                </c:pt>
                <c:pt idx="161">
                  <c:v>44992</c:v>
                </c:pt>
                <c:pt idx="162">
                  <c:v>44991</c:v>
                </c:pt>
                <c:pt idx="163">
                  <c:v>44988</c:v>
                </c:pt>
                <c:pt idx="164">
                  <c:v>44987</c:v>
                </c:pt>
                <c:pt idx="165">
                  <c:v>44986</c:v>
                </c:pt>
                <c:pt idx="166">
                  <c:v>44985</c:v>
                </c:pt>
                <c:pt idx="167">
                  <c:v>44984</c:v>
                </c:pt>
                <c:pt idx="168">
                  <c:v>44981</c:v>
                </c:pt>
                <c:pt idx="169">
                  <c:v>44979</c:v>
                </c:pt>
                <c:pt idx="170">
                  <c:v>44978</c:v>
                </c:pt>
                <c:pt idx="171">
                  <c:v>44977</c:v>
                </c:pt>
                <c:pt idx="172">
                  <c:v>44974</c:v>
                </c:pt>
                <c:pt idx="173">
                  <c:v>44973</c:v>
                </c:pt>
                <c:pt idx="174">
                  <c:v>44972</c:v>
                </c:pt>
                <c:pt idx="175">
                  <c:v>44971</c:v>
                </c:pt>
                <c:pt idx="176">
                  <c:v>44970</c:v>
                </c:pt>
                <c:pt idx="177">
                  <c:v>44967</c:v>
                </c:pt>
                <c:pt idx="178">
                  <c:v>44966</c:v>
                </c:pt>
                <c:pt idx="179">
                  <c:v>44965</c:v>
                </c:pt>
                <c:pt idx="180">
                  <c:v>44964</c:v>
                </c:pt>
                <c:pt idx="181">
                  <c:v>44963</c:v>
                </c:pt>
                <c:pt idx="182">
                  <c:v>44960</c:v>
                </c:pt>
                <c:pt idx="183">
                  <c:v>44959</c:v>
                </c:pt>
                <c:pt idx="184">
                  <c:v>44958</c:v>
                </c:pt>
                <c:pt idx="185">
                  <c:v>44957</c:v>
                </c:pt>
                <c:pt idx="186">
                  <c:v>44956</c:v>
                </c:pt>
                <c:pt idx="187">
                  <c:v>44953</c:v>
                </c:pt>
                <c:pt idx="188">
                  <c:v>44952</c:v>
                </c:pt>
                <c:pt idx="189">
                  <c:v>44951</c:v>
                </c:pt>
                <c:pt idx="190">
                  <c:v>44950</c:v>
                </c:pt>
                <c:pt idx="191">
                  <c:v>44949</c:v>
                </c:pt>
                <c:pt idx="192">
                  <c:v>44946</c:v>
                </c:pt>
                <c:pt idx="193">
                  <c:v>44945</c:v>
                </c:pt>
                <c:pt idx="194">
                  <c:v>44944</c:v>
                </c:pt>
                <c:pt idx="195">
                  <c:v>44943</c:v>
                </c:pt>
                <c:pt idx="196">
                  <c:v>44942</c:v>
                </c:pt>
                <c:pt idx="197">
                  <c:v>44939</c:v>
                </c:pt>
                <c:pt idx="198">
                  <c:v>44938</c:v>
                </c:pt>
                <c:pt idx="199">
                  <c:v>44937</c:v>
                </c:pt>
                <c:pt idx="200">
                  <c:v>44936</c:v>
                </c:pt>
                <c:pt idx="201">
                  <c:v>44932</c:v>
                </c:pt>
                <c:pt idx="202">
                  <c:v>44931</c:v>
                </c:pt>
                <c:pt idx="203">
                  <c:v>44930</c:v>
                </c:pt>
                <c:pt idx="204">
                  <c:v>44925</c:v>
                </c:pt>
                <c:pt idx="205">
                  <c:v>44924</c:v>
                </c:pt>
                <c:pt idx="206">
                  <c:v>44923</c:v>
                </c:pt>
                <c:pt idx="207">
                  <c:v>44922</c:v>
                </c:pt>
                <c:pt idx="208">
                  <c:v>44921</c:v>
                </c:pt>
                <c:pt idx="209">
                  <c:v>44918</c:v>
                </c:pt>
                <c:pt idx="210">
                  <c:v>44917</c:v>
                </c:pt>
                <c:pt idx="211">
                  <c:v>44916</c:v>
                </c:pt>
                <c:pt idx="212">
                  <c:v>44915</c:v>
                </c:pt>
                <c:pt idx="213">
                  <c:v>44914</c:v>
                </c:pt>
                <c:pt idx="214">
                  <c:v>44911</c:v>
                </c:pt>
                <c:pt idx="215">
                  <c:v>44910</c:v>
                </c:pt>
                <c:pt idx="216">
                  <c:v>44909</c:v>
                </c:pt>
                <c:pt idx="217">
                  <c:v>44908</c:v>
                </c:pt>
                <c:pt idx="218">
                  <c:v>44907</c:v>
                </c:pt>
                <c:pt idx="219">
                  <c:v>44904</c:v>
                </c:pt>
                <c:pt idx="220">
                  <c:v>44903</c:v>
                </c:pt>
                <c:pt idx="221">
                  <c:v>44902</c:v>
                </c:pt>
                <c:pt idx="222">
                  <c:v>44901</c:v>
                </c:pt>
                <c:pt idx="223">
                  <c:v>44900</c:v>
                </c:pt>
                <c:pt idx="224">
                  <c:v>44897</c:v>
                </c:pt>
                <c:pt idx="225">
                  <c:v>44896</c:v>
                </c:pt>
                <c:pt idx="226">
                  <c:v>44895</c:v>
                </c:pt>
                <c:pt idx="227">
                  <c:v>44894</c:v>
                </c:pt>
                <c:pt idx="228">
                  <c:v>44893</c:v>
                </c:pt>
                <c:pt idx="229">
                  <c:v>44890</c:v>
                </c:pt>
                <c:pt idx="230">
                  <c:v>44889</c:v>
                </c:pt>
                <c:pt idx="231">
                  <c:v>44887</c:v>
                </c:pt>
                <c:pt idx="232">
                  <c:v>44886</c:v>
                </c:pt>
                <c:pt idx="233">
                  <c:v>44883</c:v>
                </c:pt>
                <c:pt idx="234">
                  <c:v>44882</c:v>
                </c:pt>
                <c:pt idx="235">
                  <c:v>44881</c:v>
                </c:pt>
                <c:pt idx="236">
                  <c:v>44880</c:v>
                </c:pt>
                <c:pt idx="237">
                  <c:v>44879</c:v>
                </c:pt>
                <c:pt idx="238">
                  <c:v>44876</c:v>
                </c:pt>
                <c:pt idx="239">
                  <c:v>44875</c:v>
                </c:pt>
                <c:pt idx="240">
                  <c:v>44874</c:v>
                </c:pt>
                <c:pt idx="241">
                  <c:v>44873</c:v>
                </c:pt>
                <c:pt idx="242">
                  <c:v>44872</c:v>
                </c:pt>
                <c:pt idx="243">
                  <c:v>44869</c:v>
                </c:pt>
                <c:pt idx="244">
                  <c:v>44867</c:v>
                </c:pt>
                <c:pt idx="245">
                  <c:v>44866</c:v>
                </c:pt>
                <c:pt idx="246">
                  <c:v>44865</c:v>
                </c:pt>
                <c:pt idx="247">
                  <c:v>44862</c:v>
                </c:pt>
                <c:pt idx="248">
                  <c:v>44861</c:v>
                </c:pt>
                <c:pt idx="249">
                  <c:v>44860</c:v>
                </c:pt>
                <c:pt idx="250">
                  <c:v>44859</c:v>
                </c:pt>
                <c:pt idx="251">
                  <c:v>44858</c:v>
                </c:pt>
                <c:pt idx="252">
                  <c:v>44855</c:v>
                </c:pt>
                <c:pt idx="253">
                  <c:v>44854</c:v>
                </c:pt>
                <c:pt idx="254">
                  <c:v>44853</c:v>
                </c:pt>
                <c:pt idx="255">
                  <c:v>44852</c:v>
                </c:pt>
                <c:pt idx="256">
                  <c:v>44851</c:v>
                </c:pt>
                <c:pt idx="257">
                  <c:v>44848</c:v>
                </c:pt>
                <c:pt idx="258">
                  <c:v>44847</c:v>
                </c:pt>
                <c:pt idx="259">
                  <c:v>44846</c:v>
                </c:pt>
                <c:pt idx="260">
                  <c:v>44845</c:v>
                </c:pt>
                <c:pt idx="261">
                  <c:v>44841</c:v>
                </c:pt>
                <c:pt idx="262">
                  <c:v>44840</c:v>
                </c:pt>
                <c:pt idx="263">
                  <c:v>44839</c:v>
                </c:pt>
                <c:pt idx="264">
                  <c:v>44838</c:v>
                </c:pt>
                <c:pt idx="265">
                  <c:v>44837</c:v>
                </c:pt>
                <c:pt idx="266">
                  <c:v>44834</c:v>
                </c:pt>
                <c:pt idx="267">
                  <c:v>44833</c:v>
                </c:pt>
                <c:pt idx="268">
                  <c:v>44832</c:v>
                </c:pt>
                <c:pt idx="269">
                  <c:v>44831</c:v>
                </c:pt>
                <c:pt idx="270">
                  <c:v>44830</c:v>
                </c:pt>
                <c:pt idx="271">
                  <c:v>44826</c:v>
                </c:pt>
                <c:pt idx="272">
                  <c:v>44825</c:v>
                </c:pt>
                <c:pt idx="273">
                  <c:v>44824</c:v>
                </c:pt>
                <c:pt idx="274">
                  <c:v>44820</c:v>
                </c:pt>
                <c:pt idx="275">
                  <c:v>44819</c:v>
                </c:pt>
                <c:pt idx="276">
                  <c:v>44818</c:v>
                </c:pt>
                <c:pt idx="277">
                  <c:v>44817</c:v>
                </c:pt>
                <c:pt idx="278">
                  <c:v>44816</c:v>
                </c:pt>
                <c:pt idx="279">
                  <c:v>44813</c:v>
                </c:pt>
                <c:pt idx="280">
                  <c:v>44812</c:v>
                </c:pt>
                <c:pt idx="281">
                  <c:v>44811</c:v>
                </c:pt>
                <c:pt idx="282">
                  <c:v>44810</c:v>
                </c:pt>
                <c:pt idx="283">
                  <c:v>44809</c:v>
                </c:pt>
                <c:pt idx="284">
                  <c:v>44806</c:v>
                </c:pt>
                <c:pt idx="285">
                  <c:v>44805</c:v>
                </c:pt>
                <c:pt idx="286">
                  <c:v>44804</c:v>
                </c:pt>
                <c:pt idx="287">
                  <c:v>44803</c:v>
                </c:pt>
                <c:pt idx="288">
                  <c:v>44802</c:v>
                </c:pt>
                <c:pt idx="289">
                  <c:v>44799</c:v>
                </c:pt>
                <c:pt idx="290">
                  <c:v>44798</c:v>
                </c:pt>
                <c:pt idx="291">
                  <c:v>44797</c:v>
                </c:pt>
                <c:pt idx="292">
                  <c:v>44796</c:v>
                </c:pt>
                <c:pt idx="293">
                  <c:v>44795</c:v>
                </c:pt>
                <c:pt idx="294">
                  <c:v>44792</c:v>
                </c:pt>
                <c:pt idx="295">
                  <c:v>44791</c:v>
                </c:pt>
                <c:pt idx="296">
                  <c:v>44790</c:v>
                </c:pt>
                <c:pt idx="297">
                  <c:v>44789</c:v>
                </c:pt>
                <c:pt idx="298">
                  <c:v>44788</c:v>
                </c:pt>
                <c:pt idx="299">
                  <c:v>44785</c:v>
                </c:pt>
                <c:pt idx="300">
                  <c:v>44783</c:v>
                </c:pt>
                <c:pt idx="301">
                  <c:v>44782</c:v>
                </c:pt>
                <c:pt idx="302">
                  <c:v>44781</c:v>
                </c:pt>
                <c:pt idx="303">
                  <c:v>44778</c:v>
                </c:pt>
                <c:pt idx="304">
                  <c:v>44777</c:v>
                </c:pt>
                <c:pt idx="305">
                  <c:v>44776</c:v>
                </c:pt>
                <c:pt idx="306">
                  <c:v>44775</c:v>
                </c:pt>
                <c:pt idx="307">
                  <c:v>44774</c:v>
                </c:pt>
                <c:pt idx="308">
                  <c:v>44771</c:v>
                </c:pt>
                <c:pt idx="309">
                  <c:v>44770</c:v>
                </c:pt>
                <c:pt idx="310">
                  <c:v>44769</c:v>
                </c:pt>
                <c:pt idx="311">
                  <c:v>44768</c:v>
                </c:pt>
                <c:pt idx="312">
                  <c:v>44767</c:v>
                </c:pt>
                <c:pt idx="313">
                  <c:v>44764</c:v>
                </c:pt>
                <c:pt idx="314">
                  <c:v>44763</c:v>
                </c:pt>
                <c:pt idx="315">
                  <c:v>44762</c:v>
                </c:pt>
                <c:pt idx="316">
                  <c:v>44761</c:v>
                </c:pt>
                <c:pt idx="317">
                  <c:v>44757</c:v>
                </c:pt>
                <c:pt idx="318">
                  <c:v>44756</c:v>
                </c:pt>
                <c:pt idx="319">
                  <c:v>44755</c:v>
                </c:pt>
                <c:pt idx="320">
                  <c:v>44754</c:v>
                </c:pt>
                <c:pt idx="321">
                  <c:v>44753</c:v>
                </c:pt>
                <c:pt idx="322">
                  <c:v>44750</c:v>
                </c:pt>
                <c:pt idx="323">
                  <c:v>44749</c:v>
                </c:pt>
                <c:pt idx="324">
                  <c:v>44748</c:v>
                </c:pt>
                <c:pt idx="325">
                  <c:v>44747</c:v>
                </c:pt>
                <c:pt idx="326">
                  <c:v>44746</c:v>
                </c:pt>
                <c:pt idx="327">
                  <c:v>44743</c:v>
                </c:pt>
                <c:pt idx="328">
                  <c:v>44742</c:v>
                </c:pt>
                <c:pt idx="329">
                  <c:v>44741</c:v>
                </c:pt>
                <c:pt idx="330">
                  <c:v>44740</c:v>
                </c:pt>
                <c:pt idx="331">
                  <c:v>44739</c:v>
                </c:pt>
                <c:pt idx="332">
                  <c:v>44736</c:v>
                </c:pt>
                <c:pt idx="333">
                  <c:v>44735</c:v>
                </c:pt>
                <c:pt idx="334">
                  <c:v>44734</c:v>
                </c:pt>
                <c:pt idx="335">
                  <c:v>44733</c:v>
                </c:pt>
                <c:pt idx="336">
                  <c:v>44732</c:v>
                </c:pt>
                <c:pt idx="337">
                  <c:v>44729</c:v>
                </c:pt>
                <c:pt idx="338">
                  <c:v>44728</c:v>
                </c:pt>
                <c:pt idx="339">
                  <c:v>44727</c:v>
                </c:pt>
                <c:pt idx="340">
                  <c:v>44726</c:v>
                </c:pt>
                <c:pt idx="341">
                  <c:v>44725</c:v>
                </c:pt>
                <c:pt idx="342">
                  <c:v>44722</c:v>
                </c:pt>
                <c:pt idx="343">
                  <c:v>44721</c:v>
                </c:pt>
                <c:pt idx="344">
                  <c:v>44720</c:v>
                </c:pt>
                <c:pt idx="345">
                  <c:v>44719</c:v>
                </c:pt>
                <c:pt idx="346">
                  <c:v>44718</c:v>
                </c:pt>
                <c:pt idx="347">
                  <c:v>44715</c:v>
                </c:pt>
                <c:pt idx="348">
                  <c:v>44714</c:v>
                </c:pt>
                <c:pt idx="349">
                  <c:v>44713</c:v>
                </c:pt>
                <c:pt idx="350">
                  <c:v>44712</c:v>
                </c:pt>
                <c:pt idx="351">
                  <c:v>44711</c:v>
                </c:pt>
                <c:pt idx="352">
                  <c:v>44708</c:v>
                </c:pt>
                <c:pt idx="353">
                  <c:v>44707</c:v>
                </c:pt>
                <c:pt idx="354">
                  <c:v>44706</c:v>
                </c:pt>
                <c:pt idx="355">
                  <c:v>44705</c:v>
                </c:pt>
                <c:pt idx="356">
                  <c:v>44704</c:v>
                </c:pt>
                <c:pt idx="357">
                  <c:v>44701</c:v>
                </c:pt>
                <c:pt idx="358">
                  <c:v>44700</c:v>
                </c:pt>
                <c:pt idx="359">
                  <c:v>44699</c:v>
                </c:pt>
                <c:pt idx="360">
                  <c:v>44698</c:v>
                </c:pt>
                <c:pt idx="361">
                  <c:v>44697</c:v>
                </c:pt>
                <c:pt idx="362">
                  <c:v>44694</c:v>
                </c:pt>
                <c:pt idx="363">
                  <c:v>44693</c:v>
                </c:pt>
                <c:pt idx="364">
                  <c:v>44692</c:v>
                </c:pt>
                <c:pt idx="365">
                  <c:v>44691</c:v>
                </c:pt>
                <c:pt idx="366">
                  <c:v>44690</c:v>
                </c:pt>
                <c:pt idx="367">
                  <c:v>44687</c:v>
                </c:pt>
                <c:pt idx="368">
                  <c:v>44683</c:v>
                </c:pt>
                <c:pt idx="369">
                  <c:v>44679</c:v>
                </c:pt>
                <c:pt idx="370">
                  <c:v>44678</c:v>
                </c:pt>
                <c:pt idx="371">
                  <c:v>44677</c:v>
                </c:pt>
                <c:pt idx="372">
                  <c:v>44676</c:v>
                </c:pt>
                <c:pt idx="373">
                  <c:v>44673</c:v>
                </c:pt>
                <c:pt idx="374">
                  <c:v>44672</c:v>
                </c:pt>
                <c:pt idx="375">
                  <c:v>44671</c:v>
                </c:pt>
                <c:pt idx="376">
                  <c:v>44670</c:v>
                </c:pt>
                <c:pt idx="377">
                  <c:v>44669</c:v>
                </c:pt>
                <c:pt idx="378">
                  <c:v>44666</c:v>
                </c:pt>
                <c:pt idx="379">
                  <c:v>44665</c:v>
                </c:pt>
                <c:pt idx="380">
                  <c:v>44664</c:v>
                </c:pt>
                <c:pt idx="381">
                  <c:v>44663</c:v>
                </c:pt>
                <c:pt idx="382">
                  <c:v>44662</c:v>
                </c:pt>
                <c:pt idx="383">
                  <c:v>44659</c:v>
                </c:pt>
                <c:pt idx="384">
                  <c:v>44658</c:v>
                </c:pt>
                <c:pt idx="385">
                  <c:v>44657</c:v>
                </c:pt>
                <c:pt idx="386">
                  <c:v>44656</c:v>
                </c:pt>
                <c:pt idx="387">
                  <c:v>44655</c:v>
                </c:pt>
                <c:pt idx="388">
                  <c:v>44652</c:v>
                </c:pt>
                <c:pt idx="389">
                  <c:v>44651</c:v>
                </c:pt>
                <c:pt idx="390">
                  <c:v>44650</c:v>
                </c:pt>
                <c:pt idx="391">
                  <c:v>44649</c:v>
                </c:pt>
                <c:pt idx="392">
                  <c:v>44648</c:v>
                </c:pt>
                <c:pt idx="393">
                  <c:v>44645</c:v>
                </c:pt>
                <c:pt idx="394">
                  <c:v>44644</c:v>
                </c:pt>
                <c:pt idx="395">
                  <c:v>44643</c:v>
                </c:pt>
                <c:pt idx="396">
                  <c:v>44642</c:v>
                </c:pt>
                <c:pt idx="397">
                  <c:v>44638</c:v>
                </c:pt>
                <c:pt idx="398">
                  <c:v>44637</c:v>
                </c:pt>
                <c:pt idx="399">
                  <c:v>44636</c:v>
                </c:pt>
                <c:pt idx="400">
                  <c:v>44635</c:v>
                </c:pt>
                <c:pt idx="401">
                  <c:v>44634</c:v>
                </c:pt>
                <c:pt idx="402">
                  <c:v>44631</c:v>
                </c:pt>
                <c:pt idx="403">
                  <c:v>44630</c:v>
                </c:pt>
                <c:pt idx="404">
                  <c:v>44629</c:v>
                </c:pt>
                <c:pt idx="405">
                  <c:v>44628</c:v>
                </c:pt>
                <c:pt idx="406">
                  <c:v>44627</c:v>
                </c:pt>
                <c:pt idx="407">
                  <c:v>44624</c:v>
                </c:pt>
                <c:pt idx="408">
                  <c:v>44623</c:v>
                </c:pt>
                <c:pt idx="409">
                  <c:v>44622</c:v>
                </c:pt>
                <c:pt idx="410">
                  <c:v>44621</c:v>
                </c:pt>
                <c:pt idx="411">
                  <c:v>44620</c:v>
                </c:pt>
                <c:pt idx="412">
                  <c:v>44617</c:v>
                </c:pt>
                <c:pt idx="413">
                  <c:v>44616</c:v>
                </c:pt>
                <c:pt idx="414">
                  <c:v>44614</c:v>
                </c:pt>
                <c:pt idx="415">
                  <c:v>44613</c:v>
                </c:pt>
                <c:pt idx="416">
                  <c:v>44610</c:v>
                </c:pt>
                <c:pt idx="417">
                  <c:v>44609</c:v>
                </c:pt>
                <c:pt idx="418">
                  <c:v>44608</c:v>
                </c:pt>
                <c:pt idx="419">
                  <c:v>44607</c:v>
                </c:pt>
                <c:pt idx="420">
                  <c:v>44606</c:v>
                </c:pt>
                <c:pt idx="421">
                  <c:v>44602</c:v>
                </c:pt>
                <c:pt idx="422">
                  <c:v>44601</c:v>
                </c:pt>
                <c:pt idx="423">
                  <c:v>44600</c:v>
                </c:pt>
                <c:pt idx="424">
                  <c:v>44599</c:v>
                </c:pt>
                <c:pt idx="425">
                  <c:v>44596</c:v>
                </c:pt>
                <c:pt idx="426">
                  <c:v>44595</c:v>
                </c:pt>
                <c:pt idx="427">
                  <c:v>44594</c:v>
                </c:pt>
                <c:pt idx="428">
                  <c:v>44593</c:v>
                </c:pt>
                <c:pt idx="429">
                  <c:v>44592</c:v>
                </c:pt>
                <c:pt idx="430">
                  <c:v>44589</c:v>
                </c:pt>
                <c:pt idx="431">
                  <c:v>44588</c:v>
                </c:pt>
                <c:pt idx="432">
                  <c:v>44587</c:v>
                </c:pt>
                <c:pt idx="433">
                  <c:v>44586</c:v>
                </c:pt>
                <c:pt idx="434">
                  <c:v>44585</c:v>
                </c:pt>
                <c:pt idx="435">
                  <c:v>44582</c:v>
                </c:pt>
                <c:pt idx="436">
                  <c:v>44581</c:v>
                </c:pt>
                <c:pt idx="437">
                  <c:v>44580</c:v>
                </c:pt>
                <c:pt idx="438">
                  <c:v>44579</c:v>
                </c:pt>
                <c:pt idx="439">
                  <c:v>44578</c:v>
                </c:pt>
                <c:pt idx="440">
                  <c:v>44575</c:v>
                </c:pt>
                <c:pt idx="441">
                  <c:v>44574</c:v>
                </c:pt>
                <c:pt idx="442">
                  <c:v>44573</c:v>
                </c:pt>
                <c:pt idx="443">
                  <c:v>44572</c:v>
                </c:pt>
                <c:pt idx="444">
                  <c:v>44568</c:v>
                </c:pt>
                <c:pt idx="445">
                  <c:v>44567</c:v>
                </c:pt>
                <c:pt idx="446">
                  <c:v>44566</c:v>
                </c:pt>
                <c:pt idx="447">
                  <c:v>44565</c:v>
                </c:pt>
                <c:pt idx="448">
                  <c:v>44560</c:v>
                </c:pt>
                <c:pt idx="449">
                  <c:v>44559</c:v>
                </c:pt>
                <c:pt idx="450">
                  <c:v>44558</c:v>
                </c:pt>
                <c:pt idx="451">
                  <c:v>44557</c:v>
                </c:pt>
                <c:pt idx="452">
                  <c:v>44554</c:v>
                </c:pt>
                <c:pt idx="453">
                  <c:v>44553</c:v>
                </c:pt>
                <c:pt idx="454">
                  <c:v>44552</c:v>
                </c:pt>
                <c:pt idx="455">
                  <c:v>44551</c:v>
                </c:pt>
                <c:pt idx="456">
                  <c:v>44550</c:v>
                </c:pt>
                <c:pt idx="457">
                  <c:v>44547</c:v>
                </c:pt>
                <c:pt idx="458">
                  <c:v>44546</c:v>
                </c:pt>
                <c:pt idx="459">
                  <c:v>44545</c:v>
                </c:pt>
                <c:pt idx="460">
                  <c:v>44544</c:v>
                </c:pt>
                <c:pt idx="461">
                  <c:v>44543</c:v>
                </c:pt>
                <c:pt idx="462">
                  <c:v>44540</c:v>
                </c:pt>
                <c:pt idx="463">
                  <c:v>44539</c:v>
                </c:pt>
                <c:pt idx="464">
                  <c:v>44538</c:v>
                </c:pt>
                <c:pt idx="465">
                  <c:v>44537</c:v>
                </c:pt>
                <c:pt idx="466">
                  <c:v>44536</c:v>
                </c:pt>
                <c:pt idx="467">
                  <c:v>44533</c:v>
                </c:pt>
                <c:pt idx="468">
                  <c:v>44532</c:v>
                </c:pt>
                <c:pt idx="469">
                  <c:v>44531</c:v>
                </c:pt>
                <c:pt idx="470">
                  <c:v>44530</c:v>
                </c:pt>
                <c:pt idx="471">
                  <c:v>44529</c:v>
                </c:pt>
                <c:pt idx="472">
                  <c:v>44526</c:v>
                </c:pt>
                <c:pt idx="473">
                  <c:v>44525</c:v>
                </c:pt>
                <c:pt idx="474">
                  <c:v>44524</c:v>
                </c:pt>
                <c:pt idx="475">
                  <c:v>44522</c:v>
                </c:pt>
                <c:pt idx="476">
                  <c:v>44519</c:v>
                </c:pt>
                <c:pt idx="477">
                  <c:v>44518</c:v>
                </c:pt>
                <c:pt idx="478">
                  <c:v>44517</c:v>
                </c:pt>
                <c:pt idx="479">
                  <c:v>44516</c:v>
                </c:pt>
                <c:pt idx="480">
                  <c:v>44515</c:v>
                </c:pt>
                <c:pt idx="481">
                  <c:v>44512</c:v>
                </c:pt>
                <c:pt idx="482">
                  <c:v>44511</c:v>
                </c:pt>
                <c:pt idx="483">
                  <c:v>44510</c:v>
                </c:pt>
                <c:pt idx="484">
                  <c:v>44509</c:v>
                </c:pt>
                <c:pt idx="485">
                  <c:v>44508</c:v>
                </c:pt>
                <c:pt idx="486">
                  <c:v>44505</c:v>
                </c:pt>
                <c:pt idx="487">
                  <c:v>44504</c:v>
                </c:pt>
                <c:pt idx="488">
                  <c:v>44502</c:v>
                </c:pt>
                <c:pt idx="489">
                  <c:v>44501</c:v>
                </c:pt>
                <c:pt idx="490">
                  <c:v>44498</c:v>
                </c:pt>
                <c:pt idx="491">
                  <c:v>44497</c:v>
                </c:pt>
                <c:pt idx="492">
                  <c:v>44496</c:v>
                </c:pt>
                <c:pt idx="493">
                  <c:v>44495</c:v>
                </c:pt>
                <c:pt idx="494">
                  <c:v>44494</c:v>
                </c:pt>
                <c:pt idx="495">
                  <c:v>44491</c:v>
                </c:pt>
                <c:pt idx="496">
                  <c:v>44490</c:v>
                </c:pt>
                <c:pt idx="497">
                  <c:v>44489</c:v>
                </c:pt>
                <c:pt idx="498">
                  <c:v>44488</c:v>
                </c:pt>
                <c:pt idx="499">
                  <c:v>44487</c:v>
                </c:pt>
                <c:pt idx="500">
                  <c:v>44484</c:v>
                </c:pt>
                <c:pt idx="501">
                  <c:v>44483</c:v>
                </c:pt>
                <c:pt idx="502">
                  <c:v>44482</c:v>
                </c:pt>
                <c:pt idx="503">
                  <c:v>44481</c:v>
                </c:pt>
                <c:pt idx="504">
                  <c:v>44480</c:v>
                </c:pt>
                <c:pt idx="505">
                  <c:v>44477</c:v>
                </c:pt>
                <c:pt idx="506">
                  <c:v>44476</c:v>
                </c:pt>
                <c:pt idx="507">
                  <c:v>44475</c:v>
                </c:pt>
                <c:pt idx="508">
                  <c:v>44474</c:v>
                </c:pt>
                <c:pt idx="509">
                  <c:v>44473</c:v>
                </c:pt>
                <c:pt idx="510">
                  <c:v>44470</c:v>
                </c:pt>
                <c:pt idx="511">
                  <c:v>44469</c:v>
                </c:pt>
                <c:pt idx="512">
                  <c:v>44468</c:v>
                </c:pt>
                <c:pt idx="513">
                  <c:v>44467</c:v>
                </c:pt>
                <c:pt idx="514">
                  <c:v>44466</c:v>
                </c:pt>
                <c:pt idx="515">
                  <c:v>44463</c:v>
                </c:pt>
                <c:pt idx="516">
                  <c:v>44461</c:v>
                </c:pt>
                <c:pt idx="517">
                  <c:v>44460</c:v>
                </c:pt>
                <c:pt idx="518">
                  <c:v>44456</c:v>
                </c:pt>
                <c:pt idx="519">
                  <c:v>44455</c:v>
                </c:pt>
                <c:pt idx="520">
                  <c:v>44454</c:v>
                </c:pt>
                <c:pt idx="521">
                  <c:v>44453</c:v>
                </c:pt>
                <c:pt idx="522">
                  <c:v>44452</c:v>
                </c:pt>
                <c:pt idx="523">
                  <c:v>44449</c:v>
                </c:pt>
                <c:pt idx="524">
                  <c:v>44448</c:v>
                </c:pt>
                <c:pt idx="525">
                  <c:v>44447</c:v>
                </c:pt>
                <c:pt idx="526">
                  <c:v>44446</c:v>
                </c:pt>
                <c:pt idx="527">
                  <c:v>44445</c:v>
                </c:pt>
                <c:pt idx="528">
                  <c:v>44442</c:v>
                </c:pt>
                <c:pt idx="529">
                  <c:v>44441</c:v>
                </c:pt>
                <c:pt idx="530">
                  <c:v>44440</c:v>
                </c:pt>
                <c:pt idx="531">
                  <c:v>44439</c:v>
                </c:pt>
                <c:pt idx="532">
                  <c:v>44438</c:v>
                </c:pt>
                <c:pt idx="533">
                  <c:v>44435</c:v>
                </c:pt>
                <c:pt idx="534">
                  <c:v>44434</c:v>
                </c:pt>
                <c:pt idx="535">
                  <c:v>44433</c:v>
                </c:pt>
                <c:pt idx="536">
                  <c:v>44432</c:v>
                </c:pt>
                <c:pt idx="537">
                  <c:v>44431</c:v>
                </c:pt>
                <c:pt idx="538">
                  <c:v>44428</c:v>
                </c:pt>
                <c:pt idx="539">
                  <c:v>44427</c:v>
                </c:pt>
                <c:pt idx="540">
                  <c:v>44426</c:v>
                </c:pt>
                <c:pt idx="541">
                  <c:v>44425</c:v>
                </c:pt>
                <c:pt idx="542">
                  <c:v>44424</c:v>
                </c:pt>
                <c:pt idx="543">
                  <c:v>44421</c:v>
                </c:pt>
                <c:pt idx="544">
                  <c:v>44420</c:v>
                </c:pt>
                <c:pt idx="545">
                  <c:v>44419</c:v>
                </c:pt>
                <c:pt idx="546">
                  <c:v>44418</c:v>
                </c:pt>
                <c:pt idx="547">
                  <c:v>44414</c:v>
                </c:pt>
                <c:pt idx="548">
                  <c:v>44413</c:v>
                </c:pt>
                <c:pt idx="549">
                  <c:v>44412</c:v>
                </c:pt>
                <c:pt idx="550">
                  <c:v>44411</c:v>
                </c:pt>
                <c:pt idx="551">
                  <c:v>44410</c:v>
                </c:pt>
                <c:pt idx="552">
                  <c:v>44407</c:v>
                </c:pt>
                <c:pt idx="553">
                  <c:v>44406</c:v>
                </c:pt>
                <c:pt idx="554">
                  <c:v>44405</c:v>
                </c:pt>
                <c:pt idx="555">
                  <c:v>44404</c:v>
                </c:pt>
                <c:pt idx="556">
                  <c:v>44403</c:v>
                </c:pt>
                <c:pt idx="557">
                  <c:v>44398</c:v>
                </c:pt>
                <c:pt idx="558">
                  <c:v>44397</c:v>
                </c:pt>
                <c:pt idx="559">
                  <c:v>44396</c:v>
                </c:pt>
                <c:pt idx="560">
                  <c:v>44393</c:v>
                </c:pt>
                <c:pt idx="561">
                  <c:v>44392</c:v>
                </c:pt>
                <c:pt idx="562">
                  <c:v>44391</c:v>
                </c:pt>
                <c:pt idx="563">
                  <c:v>44390</c:v>
                </c:pt>
                <c:pt idx="564">
                  <c:v>44389</c:v>
                </c:pt>
                <c:pt idx="565">
                  <c:v>44386</c:v>
                </c:pt>
                <c:pt idx="566">
                  <c:v>44385</c:v>
                </c:pt>
                <c:pt idx="567">
                  <c:v>44384</c:v>
                </c:pt>
                <c:pt idx="568">
                  <c:v>44383</c:v>
                </c:pt>
                <c:pt idx="569">
                  <c:v>44382</c:v>
                </c:pt>
                <c:pt idx="570">
                  <c:v>44379</c:v>
                </c:pt>
                <c:pt idx="571">
                  <c:v>44378</c:v>
                </c:pt>
                <c:pt idx="572">
                  <c:v>44377</c:v>
                </c:pt>
                <c:pt idx="573">
                  <c:v>44376</c:v>
                </c:pt>
                <c:pt idx="574">
                  <c:v>44375</c:v>
                </c:pt>
                <c:pt idx="575">
                  <c:v>44372</c:v>
                </c:pt>
                <c:pt idx="576">
                  <c:v>44371</c:v>
                </c:pt>
                <c:pt idx="577">
                  <c:v>44370</c:v>
                </c:pt>
                <c:pt idx="578">
                  <c:v>44369</c:v>
                </c:pt>
                <c:pt idx="579">
                  <c:v>44368</c:v>
                </c:pt>
                <c:pt idx="580">
                  <c:v>44365</c:v>
                </c:pt>
                <c:pt idx="581">
                  <c:v>44364</c:v>
                </c:pt>
                <c:pt idx="582">
                  <c:v>44363</c:v>
                </c:pt>
                <c:pt idx="583">
                  <c:v>44362</c:v>
                </c:pt>
                <c:pt idx="584">
                  <c:v>44361</c:v>
                </c:pt>
                <c:pt idx="585">
                  <c:v>44358</c:v>
                </c:pt>
                <c:pt idx="586">
                  <c:v>44357</c:v>
                </c:pt>
                <c:pt idx="587">
                  <c:v>44356</c:v>
                </c:pt>
                <c:pt idx="588">
                  <c:v>44355</c:v>
                </c:pt>
                <c:pt idx="589">
                  <c:v>44354</c:v>
                </c:pt>
                <c:pt idx="590">
                  <c:v>44351</c:v>
                </c:pt>
                <c:pt idx="591">
                  <c:v>44350</c:v>
                </c:pt>
                <c:pt idx="592">
                  <c:v>44349</c:v>
                </c:pt>
                <c:pt idx="593">
                  <c:v>44348</c:v>
                </c:pt>
                <c:pt idx="594">
                  <c:v>44347</c:v>
                </c:pt>
                <c:pt idx="595">
                  <c:v>44344</c:v>
                </c:pt>
                <c:pt idx="596">
                  <c:v>44343</c:v>
                </c:pt>
                <c:pt idx="597">
                  <c:v>44342</c:v>
                </c:pt>
                <c:pt idx="598">
                  <c:v>44341</c:v>
                </c:pt>
                <c:pt idx="599">
                  <c:v>44340</c:v>
                </c:pt>
                <c:pt idx="600">
                  <c:v>44337</c:v>
                </c:pt>
                <c:pt idx="601">
                  <c:v>44336</c:v>
                </c:pt>
                <c:pt idx="602">
                  <c:v>44335</c:v>
                </c:pt>
                <c:pt idx="603">
                  <c:v>44334</c:v>
                </c:pt>
                <c:pt idx="604">
                  <c:v>44333</c:v>
                </c:pt>
                <c:pt idx="605">
                  <c:v>44330</c:v>
                </c:pt>
                <c:pt idx="606">
                  <c:v>44329</c:v>
                </c:pt>
                <c:pt idx="607">
                  <c:v>44328</c:v>
                </c:pt>
                <c:pt idx="608">
                  <c:v>44327</c:v>
                </c:pt>
                <c:pt idx="609">
                  <c:v>44326</c:v>
                </c:pt>
                <c:pt idx="610">
                  <c:v>44323</c:v>
                </c:pt>
                <c:pt idx="611">
                  <c:v>44322</c:v>
                </c:pt>
                <c:pt idx="612">
                  <c:v>44316</c:v>
                </c:pt>
                <c:pt idx="613">
                  <c:v>44314</c:v>
                </c:pt>
                <c:pt idx="614">
                  <c:v>44313</c:v>
                </c:pt>
                <c:pt idx="615">
                  <c:v>44312</c:v>
                </c:pt>
                <c:pt idx="616">
                  <c:v>44309</c:v>
                </c:pt>
                <c:pt idx="617">
                  <c:v>44308</c:v>
                </c:pt>
                <c:pt idx="618">
                  <c:v>44307</c:v>
                </c:pt>
                <c:pt idx="619">
                  <c:v>44306</c:v>
                </c:pt>
                <c:pt idx="620">
                  <c:v>44305</c:v>
                </c:pt>
                <c:pt idx="621">
                  <c:v>44302</c:v>
                </c:pt>
                <c:pt idx="622">
                  <c:v>44301</c:v>
                </c:pt>
                <c:pt idx="623">
                  <c:v>44300</c:v>
                </c:pt>
                <c:pt idx="624">
                  <c:v>44299</c:v>
                </c:pt>
                <c:pt idx="625">
                  <c:v>44298</c:v>
                </c:pt>
                <c:pt idx="626">
                  <c:v>44295</c:v>
                </c:pt>
                <c:pt idx="627">
                  <c:v>44294</c:v>
                </c:pt>
                <c:pt idx="628">
                  <c:v>44293</c:v>
                </c:pt>
                <c:pt idx="629">
                  <c:v>44292</c:v>
                </c:pt>
                <c:pt idx="630">
                  <c:v>44291</c:v>
                </c:pt>
                <c:pt idx="631">
                  <c:v>44288</c:v>
                </c:pt>
                <c:pt idx="632">
                  <c:v>44287</c:v>
                </c:pt>
                <c:pt idx="633">
                  <c:v>44286</c:v>
                </c:pt>
                <c:pt idx="634">
                  <c:v>44285</c:v>
                </c:pt>
                <c:pt idx="635">
                  <c:v>44284</c:v>
                </c:pt>
                <c:pt idx="636">
                  <c:v>44281</c:v>
                </c:pt>
                <c:pt idx="637">
                  <c:v>44280</c:v>
                </c:pt>
                <c:pt idx="638">
                  <c:v>44279</c:v>
                </c:pt>
                <c:pt idx="639">
                  <c:v>44278</c:v>
                </c:pt>
                <c:pt idx="640">
                  <c:v>44277</c:v>
                </c:pt>
                <c:pt idx="641">
                  <c:v>44274</c:v>
                </c:pt>
                <c:pt idx="642">
                  <c:v>44273</c:v>
                </c:pt>
                <c:pt idx="643">
                  <c:v>44272</c:v>
                </c:pt>
                <c:pt idx="644">
                  <c:v>44271</c:v>
                </c:pt>
                <c:pt idx="645">
                  <c:v>44270</c:v>
                </c:pt>
                <c:pt idx="646">
                  <c:v>44267</c:v>
                </c:pt>
                <c:pt idx="647">
                  <c:v>44266</c:v>
                </c:pt>
                <c:pt idx="648">
                  <c:v>44265</c:v>
                </c:pt>
                <c:pt idx="649">
                  <c:v>44264</c:v>
                </c:pt>
                <c:pt idx="650">
                  <c:v>44263</c:v>
                </c:pt>
                <c:pt idx="651">
                  <c:v>44260</c:v>
                </c:pt>
                <c:pt idx="652">
                  <c:v>44259</c:v>
                </c:pt>
                <c:pt idx="653">
                  <c:v>44258</c:v>
                </c:pt>
                <c:pt idx="654">
                  <c:v>44257</c:v>
                </c:pt>
                <c:pt idx="655">
                  <c:v>44256</c:v>
                </c:pt>
                <c:pt idx="656">
                  <c:v>44253</c:v>
                </c:pt>
                <c:pt idx="657">
                  <c:v>44252</c:v>
                </c:pt>
                <c:pt idx="658">
                  <c:v>44251</c:v>
                </c:pt>
                <c:pt idx="659">
                  <c:v>44249</c:v>
                </c:pt>
                <c:pt idx="660">
                  <c:v>44246</c:v>
                </c:pt>
                <c:pt idx="661">
                  <c:v>44245</c:v>
                </c:pt>
                <c:pt idx="662">
                  <c:v>44244</c:v>
                </c:pt>
                <c:pt idx="663">
                  <c:v>44243</c:v>
                </c:pt>
                <c:pt idx="664">
                  <c:v>44242</c:v>
                </c:pt>
                <c:pt idx="665">
                  <c:v>44239</c:v>
                </c:pt>
                <c:pt idx="666">
                  <c:v>44237</c:v>
                </c:pt>
                <c:pt idx="667">
                  <c:v>44236</c:v>
                </c:pt>
                <c:pt idx="668">
                  <c:v>44235</c:v>
                </c:pt>
                <c:pt idx="669">
                  <c:v>44232</c:v>
                </c:pt>
                <c:pt idx="670">
                  <c:v>44231</c:v>
                </c:pt>
                <c:pt idx="671">
                  <c:v>44230</c:v>
                </c:pt>
                <c:pt idx="672">
                  <c:v>44229</c:v>
                </c:pt>
                <c:pt idx="673">
                  <c:v>44228</c:v>
                </c:pt>
                <c:pt idx="674">
                  <c:v>44225</c:v>
                </c:pt>
                <c:pt idx="675">
                  <c:v>44224</c:v>
                </c:pt>
                <c:pt idx="676">
                  <c:v>44223</c:v>
                </c:pt>
                <c:pt idx="677">
                  <c:v>44222</c:v>
                </c:pt>
                <c:pt idx="678">
                  <c:v>44221</c:v>
                </c:pt>
                <c:pt idx="679">
                  <c:v>44218</c:v>
                </c:pt>
                <c:pt idx="680">
                  <c:v>44217</c:v>
                </c:pt>
                <c:pt idx="681">
                  <c:v>44216</c:v>
                </c:pt>
                <c:pt idx="682">
                  <c:v>44215</c:v>
                </c:pt>
                <c:pt idx="683">
                  <c:v>44214</c:v>
                </c:pt>
                <c:pt idx="684">
                  <c:v>44211</c:v>
                </c:pt>
                <c:pt idx="685">
                  <c:v>44210</c:v>
                </c:pt>
                <c:pt idx="686">
                  <c:v>44209</c:v>
                </c:pt>
                <c:pt idx="687">
                  <c:v>44208</c:v>
                </c:pt>
                <c:pt idx="688">
                  <c:v>44204</c:v>
                </c:pt>
                <c:pt idx="689">
                  <c:v>44203</c:v>
                </c:pt>
                <c:pt idx="690">
                  <c:v>44202</c:v>
                </c:pt>
                <c:pt idx="691">
                  <c:v>44201</c:v>
                </c:pt>
                <c:pt idx="692">
                  <c:v>44200</c:v>
                </c:pt>
                <c:pt idx="693">
                  <c:v>44195</c:v>
                </c:pt>
                <c:pt idx="694">
                  <c:v>44194</c:v>
                </c:pt>
                <c:pt idx="695">
                  <c:v>44193</c:v>
                </c:pt>
                <c:pt idx="696">
                  <c:v>44190</c:v>
                </c:pt>
                <c:pt idx="697">
                  <c:v>44189</c:v>
                </c:pt>
                <c:pt idx="698">
                  <c:v>44188</c:v>
                </c:pt>
                <c:pt idx="699">
                  <c:v>44187</c:v>
                </c:pt>
                <c:pt idx="700">
                  <c:v>44186</c:v>
                </c:pt>
                <c:pt idx="701">
                  <c:v>44183</c:v>
                </c:pt>
                <c:pt idx="702">
                  <c:v>44182</c:v>
                </c:pt>
                <c:pt idx="703">
                  <c:v>44181</c:v>
                </c:pt>
                <c:pt idx="704">
                  <c:v>44180</c:v>
                </c:pt>
                <c:pt idx="705">
                  <c:v>44179</c:v>
                </c:pt>
                <c:pt idx="706">
                  <c:v>44176</c:v>
                </c:pt>
                <c:pt idx="707">
                  <c:v>44175</c:v>
                </c:pt>
                <c:pt idx="708">
                  <c:v>44174</c:v>
                </c:pt>
                <c:pt idx="709">
                  <c:v>44173</c:v>
                </c:pt>
                <c:pt idx="710">
                  <c:v>44172</c:v>
                </c:pt>
                <c:pt idx="711">
                  <c:v>44169</c:v>
                </c:pt>
                <c:pt idx="712">
                  <c:v>44168</c:v>
                </c:pt>
                <c:pt idx="713">
                  <c:v>44167</c:v>
                </c:pt>
                <c:pt idx="714">
                  <c:v>44166</c:v>
                </c:pt>
                <c:pt idx="715">
                  <c:v>44165</c:v>
                </c:pt>
                <c:pt idx="716">
                  <c:v>44162</c:v>
                </c:pt>
                <c:pt idx="717">
                  <c:v>44161</c:v>
                </c:pt>
                <c:pt idx="718">
                  <c:v>44160</c:v>
                </c:pt>
                <c:pt idx="719">
                  <c:v>44159</c:v>
                </c:pt>
                <c:pt idx="720">
                  <c:v>44155</c:v>
                </c:pt>
                <c:pt idx="721">
                  <c:v>44154</c:v>
                </c:pt>
                <c:pt idx="722">
                  <c:v>44153</c:v>
                </c:pt>
                <c:pt idx="723">
                  <c:v>44152</c:v>
                </c:pt>
                <c:pt idx="724">
                  <c:v>44151</c:v>
                </c:pt>
                <c:pt idx="725">
                  <c:v>44148</c:v>
                </c:pt>
                <c:pt idx="726">
                  <c:v>44147</c:v>
                </c:pt>
                <c:pt idx="727">
                  <c:v>44146</c:v>
                </c:pt>
                <c:pt idx="728">
                  <c:v>44145</c:v>
                </c:pt>
                <c:pt idx="729">
                  <c:v>44144</c:v>
                </c:pt>
                <c:pt idx="730">
                  <c:v>44141</c:v>
                </c:pt>
                <c:pt idx="731">
                  <c:v>44140</c:v>
                </c:pt>
                <c:pt idx="732">
                  <c:v>44139</c:v>
                </c:pt>
                <c:pt idx="733">
                  <c:v>44137</c:v>
                </c:pt>
                <c:pt idx="734">
                  <c:v>44134</c:v>
                </c:pt>
                <c:pt idx="735">
                  <c:v>44133</c:v>
                </c:pt>
                <c:pt idx="736">
                  <c:v>44132</c:v>
                </c:pt>
                <c:pt idx="737">
                  <c:v>44131</c:v>
                </c:pt>
                <c:pt idx="738">
                  <c:v>44130</c:v>
                </c:pt>
                <c:pt idx="739">
                  <c:v>44127</c:v>
                </c:pt>
                <c:pt idx="740">
                  <c:v>44126</c:v>
                </c:pt>
                <c:pt idx="741">
                  <c:v>44125</c:v>
                </c:pt>
                <c:pt idx="742">
                  <c:v>44124</c:v>
                </c:pt>
              </c:numCache>
            </c:numRef>
          </c:cat>
          <c:val>
            <c:numRef>
              <c:f>'Chart Data'!$B$40:$B$782</c:f>
              <c:numCache>
                <c:formatCode>#,##0.00;\(#,##0.00\)</c:formatCode>
                <c:ptCount val="743"/>
                <c:pt idx="0">
                  <c:v>5421</c:v>
                </c:pt>
                <c:pt idx="1">
                  <c:v>5443</c:v>
                </c:pt>
                <c:pt idx="2">
                  <c:v>5387</c:v>
                </c:pt>
                <c:pt idx="3">
                  <c:v>5390</c:v>
                </c:pt>
                <c:pt idx="4">
                  <c:v>5427</c:v>
                </c:pt>
                <c:pt idx="5">
                  <c:v>5427</c:v>
                </c:pt>
                <c:pt idx="6">
                  <c:v>5427</c:v>
                </c:pt>
                <c:pt idx="7">
                  <c:v>5511</c:v>
                </c:pt>
                <c:pt idx="8">
                  <c:v>5581</c:v>
                </c:pt>
                <c:pt idx="9">
                  <c:v>5537</c:v>
                </c:pt>
                <c:pt idx="10">
                  <c:v>5487</c:v>
                </c:pt>
                <c:pt idx="11">
                  <c:v>5534</c:v>
                </c:pt>
                <c:pt idx="12">
                  <c:v>5706</c:v>
                </c:pt>
                <c:pt idx="13">
                  <c:v>5585</c:v>
                </c:pt>
                <c:pt idx="14">
                  <c:v>5590</c:v>
                </c:pt>
                <c:pt idx="15">
                  <c:v>5442</c:v>
                </c:pt>
                <c:pt idx="16">
                  <c:v>5418</c:v>
                </c:pt>
                <c:pt idx="17">
                  <c:v>5306</c:v>
                </c:pt>
                <c:pt idx="18">
                  <c:v>5329</c:v>
                </c:pt>
                <c:pt idx="19">
                  <c:v>5459</c:v>
                </c:pt>
                <c:pt idx="20">
                  <c:v>5495</c:v>
                </c:pt>
                <c:pt idx="21">
                  <c:v>5668</c:v>
                </c:pt>
                <c:pt idx="22">
                  <c:v>5809</c:v>
                </c:pt>
                <c:pt idx="23">
                  <c:v>5799</c:v>
                </c:pt>
                <c:pt idx="24">
                  <c:v>5733</c:v>
                </c:pt>
                <c:pt idx="25">
                  <c:v>5784</c:v>
                </c:pt>
                <c:pt idx="26">
                  <c:v>5780</c:v>
                </c:pt>
                <c:pt idx="27">
                  <c:v>5757</c:v>
                </c:pt>
                <c:pt idx="28">
                  <c:v>5803</c:v>
                </c:pt>
                <c:pt idx="29">
                  <c:v>5696</c:v>
                </c:pt>
                <c:pt idx="30">
                  <c:v>5694</c:v>
                </c:pt>
                <c:pt idx="31">
                  <c:v>5621</c:v>
                </c:pt>
                <c:pt idx="32">
                  <c:v>5555</c:v>
                </c:pt>
                <c:pt idx="33">
                  <c:v>5564</c:v>
                </c:pt>
                <c:pt idx="34">
                  <c:v>5464</c:v>
                </c:pt>
                <c:pt idx="35">
                  <c:v>5544</c:v>
                </c:pt>
                <c:pt idx="36">
                  <c:v>5526</c:v>
                </c:pt>
                <c:pt idx="37">
                  <c:v>5401</c:v>
                </c:pt>
                <c:pt idx="38">
                  <c:v>5405</c:v>
                </c:pt>
                <c:pt idx="39">
                  <c:v>5330</c:v>
                </c:pt>
                <c:pt idx="40">
                  <c:v>5240</c:v>
                </c:pt>
                <c:pt idx="41">
                  <c:v>5212</c:v>
                </c:pt>
                <c:pt idx="42">
                  <c:v>5197</c:v>
                </c:pt>
                <c:pt idx="43">
                  <c:v>5221</c:v>
                </c:pt>
                <c:pt idx="44">
                  <c:v>5137</c:v>
                </c:pt>
                <c:pt idx="45">
                  <c:v>5200</c:v>
                </c:pt>
                <c:pt idx="46">
                  <c:v>5177</c:v>
                </c:pt>
                <c:pt idx="47">
                  <c:v>5172</c:v>
                </c:pt>
                <c:pt idx="48">
                  <c:v>5100</c:v>
                </c:pt>
                <c:pt idx="49">
                  <c:v>5113</c:v>
                </c:pt>
                <c:pt idx="50">
                  <c:v>5162</c:v>
                </c:pt>
                <c:pt idx="51">
                  <c:v>5069</c:v>
                </c:pt>
                <c:pt idx="52">
                  <c:v>5136</c:v>
                </c:pt>
                <c:pt idx="53">
                  <c:v>5101</c:v>
                </c:pt>
                <c:pt idx="54">
                  <c:v>5202</c:v>
                </c:pt>
                <c:pt idx="55">
                  <c:v>5127</c:v>
                </c:pt>
                <c:pt idx="56">
                  <c:v>5096</c:v>
                </c:pt>
                <c:pt idx="57">
                  <c:v>5058</c:v>
                </c:pt>
                <c:pt idx="58">
                  <c:v>5020</c:v>
                </c:pt>
                <c:pt idx="59">
                  <c:v>4950</c:v>
                </c:pt>
                <c:pt idx="60">
                  <c:v>5048</c:v>
                </c:pt>
                <c:pt idx="61">
                  <c:v>5304</c:v>
                </c:pt>
                <c:pt idx="62">
                  <c:v>5292</c:v>
                </c:pt>
                <c:pt idx="63">
                  <c:v>5245</c:v>
                </c:pt>
                <c:pt idx="64">
                  <c:v>5182</c:v>
                </c:pt>
                <c:pt idx="65">
                  <c:v>5101</c:v>
                </c:pt>
                <c:pt idx="66">
                  <c:v>5118</c:v>
                </c:pt>
                <c:pt idx="67">
                  <c:v>5143</c:v>
                </c:pt>
                <c:pt idx="68">
                  <c:v>5125</c:v>
                </c:pt>
                <c:pt idx="69">
                  <c:v>5099</c:v>
                </c:pt>
                <c:pt idx="70">
                  <c:v>5145</c:v>
                </c:pt>
                <c:pt idx="71">
                  <c:v>5070</c:v>
                </c:pt>
                <c:pt idx="72">
                  <c:v>5018</c:v>
                </c:pt>
                <c:pt idx="73">
                  <c:v>5072</c:v>
                </c:pt>
                <c:pt idx="74">
                  <c:v>5099</c:v>
                </c:pt>
                <c:pt idx="75">
                  <c:v>5136</c:v>
                </c:pt>
                <c:pt idx="76">
                  <c:v>5220</c:v>
                </c:pt>
                <c:pt idx="77">
                  <c:v>5226</c:v>
                </c:pt>
                <c:pt idx="78">
                  <c:v>5255</c:v>
                </c:pt>
                <c:pt idx="79">
                  <c:v>5313</c:v>
                </c:pt>
                <c:pt idx="80">
                  <c:v>5249</c:v>
                </c:pt>
                <c:pt idx="81">
                  <c:v>5183</c:v>
                </c:pt>
                <c:pt idx="82">
                  <c:v>5096</c:v>
                </c:pt>
                <c:pt idx="83">
                  <c:v>5133</c:v>
                </c:pt>
                <c:pt idx="84">
                  <c:v>5128</c:v>
                </c:pt>
                <c:pt idx="85">
                  <c:v>5118</c:v>
                </c:pt>
                <c:pt idx="86">
                  <c:v>5109</c:v>
                </c:pt>
                <c:pt idx="87">
                  <c:v>5136</c:v>
                </c:pt>
                <c:pt idx="88">
                  <c:v>5217</c:v>
                </c:pt>
                <c:pt idx="89">
                  <c:v>5150</c:v>
                </c:pt>
                <c:pt idx="90">
                  <c:v>5006</c:v>
                </c:pt>
                <c:pt idx="91">
                  <c:v>5260</c:v>
                </c:pt>
                <c:pt idx="92">
                  <c:v>5184</c:v>
                </c:pt>
                <c:pt idx="93">
                  <c:v>5223</c:v>
                </c:pt>
                <c:pt idx="94">
                  <c:v>5243</c:v>
                </c:pt>
                <c:pt idx="95">
                  <c:v>5203</c:v>
                </c:pt>
                <c:pt idx="96">
                  <c:v>5172</c:v>
                </c:pt>
                <c:pt idx="97">
                  <c:v>5157</c:v>
                </c:pt>
                <c:pt idx="98">
                  <c:v>5072</c:v>
                </c:pt>
                <c:pt idx="99">
                  <c:v>5031</c:v>
                </c:pt>
                <c:pt idx="100">
                  <c:v>5062</c:v>
                </c:pt>
                <c:pt idx="101">
                  <c:v>4921</c:v>
                </c:pt>
                <c:pt idx="102">
                  <c:v>4870</c:v>
                </c:pt>
                <c:pt idx="103">
                  <c:v>4825</c:v>
                </c:pt>
                <c:pt idx="104">
                  <c:v>4798</c:v>
                </c:pt>
                <c:pt idx="105">
                  <c:v>4792</c:v>
                </c:pt>
                <c:pt idx="106">
                  <c:v>4835</c:v>
                </c:pt>
                <c:pt idx="107">
                  <c:v>4720</c:v>
                </c:pt>
                <c:pt idx="108">
                  <c:v>4748</c:v>
                </c:pt>
                <c:pt idx="109">
                  <c:v>4795</c:v>
                </c:pt>
                <c:pt idx="110">
                  <c:v>4772</c:v>
                </c:pt>
                <c:pt idx="111">
                  <c:v>4794</c:v>
                </c:pt>
                <c:pt idx="112">
                  <c:v>4715</c:v>
                </c:pt>
                <c:pt idx="113">
                  <c:v>4699</c:v>
                </c:pt>
                <c:pt idx="114">
                  <c:v>4705</c:v>
                </c:pt>
                <c:pt idx="115">
                  <c:v>4652</c:v>
                </c:pt>
                <c:pt idx="116">
                  <c:v>4625</c:v>
                </c:pt>
                <c:pt idx="117">
                  <c:v>4524</c:v>
                </c:pt>
                <c:pt idx="118">
                  <c:v>4558</c:v>
                </c:pt>
                <c:pt idx="119">
                  <c:v>4550</c:v>
                </c:pt>
                <c:pt idx="120">
                  <c:v>4565</c:v>
                </c:pt>
                <c:pt idx="121">
                  <c:v>4479</c:v>
                </c:pt>
                <c:pt idx="122">
                  <c:v>4475</c:v>
                </c:pt>
                <c:pt idx="123">
                  <c:v>4501</c:v>
                </c:pt>
                <c:pt idx="124">
                  <c:v>4445</c:v>
                </c:pt>
                <c:pt idx="125">
                  <c:v>4342</c:v>
                </c:pt>
                <c:pt idx="126">
                  <c:v>4334</c:v>
                </c:pt>
                <c:pt idx="127">
                  <c:v>4375</c:v>
                </c:pt>
                <c:pt idx="128">
                  <c:v>4387</c:v>
                </c:pt>
                <c:pt idx="129">
                  <c:v>4387</c:v>
                </c:pt>
                <c:pt idx="130">
                  <c:v>4433</c:v>
                </c:pt>
                <c:pt idx="131">
                  <c:v>4431</c:v>
                </c:pt>
                <c:pt idx="132">
                  <c:v>4352</c:v>
                </c:pt>
                <c:pt idx="133">
                  <c:v>4314</c:v>
                </c:pt>
                <c:pt idx="134">
                  <c:v>4278</c:v>
                </c:pt>
                <c:pt idx="135">
                  <c:v>4257</c:v>
                </c:pt>
                <c:pt idx="136">
                  <c:v>4251</c:v>
                </c:pt>
                <c:pt idx="137">
                  <c:v>4199</c:v>
                </c:pt>
                <c:pt idx="138">
                  <c:v>4145</c:v>
                </c:pt>
                <c:pt idx="139">
                  <c:v>4074</c:v>
                </c:pt>
                <c:pt idx="140">
                  <c:v>4048</c:v>
                </c:pt>
                <c:pt idx="141">
                  <c:v>4058</c:v>
                </c:pt>
                <c:pt idx="142">
                  <c:v>4140</c:v>
                </c:pt>
                <c:pt idx="143">
                  <c:v>4144</c:v>
                </c:pt>
                <c:pt idx="144">
                  <c:v>4106</c:v>
                </c:pt>
                <c:pt idx="145">
                  <c:v>4080</c:v>
                </c:pt>
                <c:pt idx="146">
                  <c:v>4174</c:v>
                </c:pt>
                <c:pt idx="147">
                  <c:v>4140</c:v>
                </c:pt>
                <c:pt idx="148">
                  <c:v>4122</c:v>
                </c:pt>
                <c:pt idx="149">
                  <c:v>4103</c:v>
                </c:pt>
                <c:pt idx="150">
                  <c:v>4125</c:v>
                </c:pt>
                <c:pt idx="151">
                  <c:v>4189</c:v>
                </c:pt>
                <c:pt idx="152">
                  <c:v>4050</c:v>
                </c:pt>
                <c:pt idx="153">
                  <c:v>4120</c:v>
                </c:pt>
                <c:pt idx="154">
                  <c:v>4144</c:v>
                </c:pt>
                <c:pt idx="155">
                  <c:v>4288</c:v>
                </c:pt>
                <c:pt idx="156">
                  <c:v>4168</c:v>
                </c:pt>
                <c:pt idx="157">
                  <c:v>4321</c:v>
                </c:pt>
                <c:pt idx="158">
                  <c:v>4506</c:v>
                </c:pt>
                <c:pt idx="159">
                  <c:v>4629</c:v>
                </c:pt>
                <c:pt idx="160">
                  <c:v>4508</c:v>
                </c:pt>
                <c:pt idx="161">
                  <c:v>4527</c:v>
                </c:pt>
                <c:pt idx="162">
                  <c:v>4487</c:v>
                </c:pt>
                <c:pt idx="163">
                  <c:v>4515</c:v>
                </c:pt>
                <c:pt idx="164">
                  <c:v>4554</c:v>
                </c:pt>
                <c:pt idx="165">
                  <c:v>4508</c:v>
                </c:pt>
                <c:pt idx="166">
                  <c:v>4452</c:v>
                </c:pt>
                <c:pt idx="167">
                  <c:v>4503</c:v>
                </c:pt>
                <c:pt idx="168">
                  <c:v>4429</c:v>
                </c:pt>
                <c:pt idx="169">
                  <c:v>4425</c:v>
                </c:pt>
                <c:pt idx="170">
                  <c:v>4461</c:v>
                </c:pt>
                <c:pt idx="171">
                  <c:v>4457</c:v>
                </c:pt>
                <c:pt idx="172">
                  <c:v>4390</c:v>
                </c:pt>
                <c:pt idx="173">
                  <c:v>4368</c:v>
                </c:pt>
                <c:pt idx="174">
                  <c:v>4350</c:v>
                </c:pt>
                <c:pt idx="175">
                  <c:v>4316</c:v>
                </c:pt>
                <c:pt idx="176">
                  <c:v>4316</c:v>
                </c:pt>
                <c:pt idx="177">
                  <c:v>4341</c:v>
                </c:pt>
                <c:pt idx="178">
                  <c:v>4230</c:v>
                </c:pt>
                <c:pt idx="179">
                  <c:v>4234</c:v>
                </c:pt>
                <c:pt idx="180">
                  <c:v>4202</c:v>
                </c:pt>
                <c:pt idx="181">
                  <c:v>4172</c:v>
                </c:pt>
                <c:pt idx="182">
                  <c:v>4110</c:v>
                </c:pt>
                <c:pt idx="183">
                  <c:v>4128</c:v>
                </c:pt>
                <c:pt idx="184">
                  <c:v>4202</c:v>
                </c:pt>
                <c:pt idx="185">
                  <c:v>4159</c:v>
                </c:pt>
                <c:pt idx="186">
                  <c:v>4214</c:v>
                </c:pt>
                <c:pt idx="187">
                  <c:v>4274</c:v>
                </c:pt>
                <c:pt idx="188">
                  <c:v>4255</c:v>
                </c:pt>
                <c:pt idx="189">
                  <c:v>4245</c:v>
                </c:pt>
                <c:pt idx="190">
                  <c:v>4237</c:v>
                </c:pt>
                <c:pt idx="191">
                  <c:v>4166</c:v>
                </c:pt>
                <c:pt idx="192">
                  <c:v>4151</c:v>
                </c:pt>
                <c:pt idx="193">
                  <c:v>4100</c:v>
                </c:pt>
                <c:pt idx="194">
                  <c:v>4210</c:v>
                </c:pt>
                <c:pt idx="195">
                  <c:v>4197</c:v>
                </c:pt>
                <c:pt idx="196">
                  <c:v>4186</c:v>
                </c:pt>
                <c:pt idx="197">
                  <c:v>4189</c:v>
                </c:pt>
                <c:pt idx="198">
                  <c:v>4147</c:v>
                </c:pt>
                <c:pt idx="199">
                  <c:v>4146</c:v>
                </c:pt>
                <c:pt idx="200">
                  <c:v>4131</c:v>
                </c:pt>
                <c:pt idx="201">
                  <c:v>4149</c:v>
                </c:pt>
                <c:pt idx="202">
                  <c:v>4191</c:v>
                </c:pt>
                <c:pt idx="203">
                  <c:v>4238</c:v>
                </c:pt>
                <c:pt idx="204">
                  <c:v>4224</c:v>
                </c:pt>
                <c:pt idx="205">
                  <c:v>4196</c:v>
                </c:pt>
                <c:pt idx="206">
                  <c:v>4331</c:v>
                </c:pt>
                <c:pt idx="207">
                  <c:v>4287</c:v>
                </c:pt>
                <c:pt idx="208">
                  <c:v>4253</c:v>
                </c:pt>
                <c:pt idx="209">
                  <c:v>4335</c:v>
                </c:pt>
                <c:pt idx="210">
                  <c:v>4155</c:v>
                </c:pt>
                <c:pt idx="211">
                  <c:v>4115</c:v>
                </c:pt>
                <c:pt idx="212">
                  <c:v>4108</c:v>
                </c:pt>
                <c:pt idx="213">
                  <c:v>4001</c:v>
                </c:pt>
                <c:pt idx="214">
                  <c:v>3992</c:v>
                </c:pt>
                <c:pt idx="215">
                  <c:v>3998</c:v>
                </c:pt>
                <c:pt idx="216">
                  <c:v>4013</c:v>
                </c:pt>
                <c:pt idx="217">
                  <c:v>3970</c:v>
                </c:pt>
                <c:pt idx="218">
                  <c:v>3917</c:v>
                </c:pt>
                <c:pt idx="219">
                  <c:v>3911</c:v>
                </c:pt>
                <c:pt idx="220">
                  <c:v>3879</c:v>
                </c:pt>
                <c:pt idx="221">
                  <c:v>3891</c:v>
                </c:pt>
                <c:pt idx="222">
                  <c:v>3879</c:v>
                </c:pt>
                <c:pt idx="223">
                  <c:v>3794</c:v>
                </c:pt>
                <c:pt idx="224">
                  <c:v>3858</c:v>
                </c:pt>
                <c:pt idx="225">
                  <c:v>3995</c:v>
                </c:pt>
                <c:pt idx="226">
                  <c:v>4100</c:v>
                </c:pt>
                <c:pt idx="227">
                  <c:v>4105</c:v>
                </c:pt>
                <c:pt idx="228">
                  <c:v>4091</c:v>
                </c:pt>
                <c:pt idx="229">
                  <c:v>4150</c:v>
                </c:pt>
                <c:pt idx="230">
                  <c:v>4150</c:v>
                </c:pt>
                <c:pt idx="231">
                  <c:v>4036</c:v>
                </c:pt>
                <c:pt idx="232">
                  <c:v>3963</c:v>
                </c:pt>
                <c:pt idx="233">
                  <c:v>4022</c:v>
                </c:pt>
                <c:pt idx="234">
                  <c:v>3950</c:v>
                </c:pt>
                <c:pt idx="235">
                  <c:v>3911</c:v>
                </c:pt>
                <c:pt idx="236">
                  <c:v>4020</c:v>
                </c:pt>
                <c:pt idx="237">
                  <c:v>3983</c:v>
                </c:pt>
                <c:pt idx="238">
                  <c:v>4070</c:v>
                </c:pt>
                <c:pt idx="239">
                  <c:v>4026</c:v>
                </c:pt>
                <c:pt idx="240">
                  <c:v>4013</c:v>
                </c:pt>
                <c:pt idx="241">
                  <c:v>4035</c:v>
                </c:pt>
                <c:pt idx="242">
                  <c:v>3972</c:v>
                </c:pt>
                <c:pt idx="243">
                  <c:v>3919</c:v>
                </c:pt>
                <c:pt idx="244">
                  <c:v>3989</c:v>
                </c:pt>
                <c:pt idx="245">
                  <c:v>3948</c:v>
                </c:pt>
                <c:pt idx="246">
                  <c:v>3941</c:v>
                </c:pt>
                <c:pt idx="247">
                  <c:v>3901</c:v>
                </c:pt>
                <c:pt idx="248">
                  <c:v>3896</c:v>
                </c:pt>
                <c:pt idx="249">
                  <c:v>3959</c:v>
                </c:pt>
                <c:pt idx="250">
                  <c:v>3954</c:v>
                </c:pt>
                <c:pt idx="251">
                  <c:v>3898</c:v>
                </c:pt>
                <c:pt idx="252">
                  <c:v>3872</c:v>
                </c:pt>
                <c:pt idx="253">
                  <c:v>3922</c:v>
                </c:pt>
                <c:pt idx="254">
                  <c:v>3920</c:v>
                </c:pt>
                <c:pt idx="255">
                  <c:v>3904</c:v>
                </c:pt>
                <c:pt idx="256">
                  <c:v>3860</c:v>
                </c:pt>
                <c:pt idx="257">
                  <c:v>3915</c:v>
                </c:pt>
                <c:pt idx="258">
                  <c:v>3807</c:v>
                </c:pt>
                <c:pt idx="259">
                  <c:v>3854</c:v>
                </c:pt>
                <c:pt idx="260">
                  <c:v>3889</c:v>
                </c:pt>
                <c:pt idx="261">
                  <c:v>3882</c:v>
                </c:pt>
                <c:pt idx="262">
                  <c:v>3953</c:v>
                </c:pt>
                <c:pt idx="263">
                  <c:v>3950</c:v>
                </c:pt>
                <c:pt idx="264">
                  <c:v>3946</c:v>
                </c:pt>
                <c:pt idx="265">
                  <c:v>3858</c:v>
                </c:pt>
                <c:pt idx="266">
                  <c:v>3836</c:v>
                </c:pt>
                <c:pt idx="267">
                  <c:v>3904</c:v>
                </c:pt>
                <c:pt idx="268">
                  <c:v>3905</c:v>
                </c:pt>
                <c:pt idx="269">
                  <c:v>3976</c:v>
                </c:pt>
                <c:pt idx="270">
                  <c:v>3974</c:v>
                </c:pt>
                <c:pt idx="271">
                  <c:v>4146</c:v>
                </c:pt>
                <c:pt idx="272">
                  <c:v>4197</c:v>
                </c:pt>
                <c:pt idx="273">
                  <c:v>4196</c:v>
                </c:pt>
                <c:pt idx="274">
                  <c:v>4179</c:v>
                </c:pt>
                <c:pt idx="275">
                  <c:v>4146</c:v>
                </c:pt>
                <c:pt idx="276">
                  <c:v>4118</c:v>
                </c:pt>
                <c:pt idx="277">
                  <c:v>4145</c:v>
                </c:pt>
                <c:pt idx="278">
                  <c:v>4162</c:v>
                </c:pt>
                <c:pt idx="279">
                  <c:v>4157</c:v>
                </c:pt>
                <c:pt idx="280">
                  <c:v>4155</c:v>
                </c:pt>
                <c:pt idx="281">
                  <c:v>4127</c:v>
                </c:pt>
                <c:pt idx="282">
                  <c:v>4105</c:v>
                </c:pt>
                <c:pt idx="283">
                  <c:v>4115</c:v>
                </c:pt>
                <c:pt idx="284">
                  <c:v>4080</c:v>
                </c:pt>
                <c:pt idx="285">
                  <c:v>4083</c:v>
                </c:pt>
                <c:pt idx="286">
                  <c:v>4161</c:v>
                </c:pt>
                <c:pt idx="287">
                  <c:v>4186</c:v>
                </c:pt>
                <c:pt idx="288">
                  <c:v>4135</c:v>
                </c:pt>
                <c:pt idx="289">
                  <c:v>4181</c:v>
                </c:pt>
                <c:pt idx="290">
                  <c:v>4173</c:v>
                </c:pt>
                <c:pt idx="291">
                  <c:v>4124</c:v>
                </c:pt>
                <c:pt idx="292">
                  <c:v>4122</c:v>
                </c:pt>
                <c:pt idx="293">
                  <c:v>4168</c:v>
                </c:pt>
                <c:pt idx="294">
                  <c:v>4130</c:v>
                </c:pt>
                <c:pt idx="295">
                  <c:v>4134</c:v>
                </c:pt>
                <c:pt idx="296">
                  <c:v>4128</c:v>
                </c:pt>
                <c:pt idx="297">
                  <c:v>4040</c:v>
                </c:pt>
                <c:pt idx="298">
                  <c:v>4083</c:v>
                </c:pt>
                <c:pt idx="299">
                  <c:v>4105</c:v>
                </c:pt>
                <c:pt idx="300">
                  <c:v>4053</c:v>
                </c:pt>
                <c:pt idx="301">
                  <c:v>4043</c:v>
                </c:pt>
                <c:pt idx="302">
                  <c:v>4023</c:v>
                </c:pt>
                <c:pt idx="303">
                  <c:v>4299</c:v>
                </c:pt>
                <c:pt idx="304">
                  <c:v>4268</c:v>
                </c:pt>
                <c:pt idx="305">
                  <c:v>4360</c:v>
                </c:pt>
                <c:pt idx="306">
                  <c:v>4297</c:v>
                </c:pt>
                <c:pt idx="307">
                  <c:v>4376</c:v>
                </c:pt>
                <c:pt idx="308">
                  <c:v>4317</c:v>
                </c:pt>
                <c:pt idx="309">
                  <c:v>4356</c:v>
                </c:pt>
                <c:pt idx="310">
                  <c:v>4369</c:v>
                </c:pt>
                <c:pt idx="311">
                  <c:v>4374</c:v>
                </c:pt>
                <c:pt idx="312">
                  <c:v>4339</c:v>
                </c:pt>
                <c:pt idx="313">
                  <c:v>4310</c:v>
                </c:pt>
                <c:pt idx="314">
                  <c:v>4318</c:v>
                </c:pt>
                <c:pt idx="315">
                  <c:v>4350</c:v>
                </c:pt>
                <c:pt idx="316">
                  <c:v>4286</c:v>
                </c:pt>
                <c:pt idx="317">
                  <c:v>4240</c:v>
                </c:pt>
                <c:pt idx="318">
                  <c:v>4304</c:v>
                </c:pt>
                <c:pt idx="319">
                  <c:v>4318</c:v>
                </c:pt>
                <c:pt idx="320">
                  <c:v>4327</c:v>
                </c:pt>
                <c:pt idx="321">
                  <c:v>4341</c:v>
                </c:pt>
                <c:pt idx="322">
                  <c:v>4257</c:v>
                </c:pt>
                <c:pt idx="323">
                  <c:v>4250</c:v>
                </c:pt>
                <c:pt idx="324">
                  <c:v>4168</c:v>
                </c:pt>
                <c:pt idx="325">
                  <c:v>4331</c:v>
                </c:pt>
                <c:pt idx="326">
                  <c:v>4208</c:v>
                </c:pt>
                <c:pt idx="327">
                  <c:v>4192</c:v>
                </c:pt>
                <c:pt idx="328">
                  <c:v>4158</c:v>
                </c:pt>
                <c:pt idx="329">
                  <c:v>4159</c:v>
                </c:pt>
                <c:pt idx="330">
                  <c:v>4217</c:v>
                </c:pt>
                <c:pt idx="331">
                  <c:v>4126</c:v>
                </c:pt>
                <c:pt idx="332">
                  <c:v>4079</c:v>
                </c:pt>
                <c:pt idx="333">
                  <c:v>4160</c:v>
                </c:pt>
                <c:pt idx="334">
                  <c:v>4110</c:v>
                </c:pt>
                <c:pt idx="335">
                  <c:v>4110</c:v>
                </c:pt>
                <c:pt idx="336">
                  <c:v>3977</c:v>
                </c:pt>
                <c:pt idx="337">
                  <c:v>4036</c:v>
                </c:pt>
                <c:pt idx="338">
                  <c:v>4090</c:v>
                </c:pt>
                <c:pt idx="339">
                  <c:v>4059</c:v>
                </c:pt>
                <c:pt idx="340">
                  <c:v>4036</c:v>
                </c:pt>
                <c:pt idx="341">
                  <c:v>4089</c:v>
                </c:pt>
                <c:pt idx="342">
                  <c:v>4115</c:v>
                </c:pt>
                <c:pt idx="343">
                  <c:v>4101</c:v>
                </c:pt>
                <c:pt idx="344">
                  <c:v>4113</c:v>
                </c:pt>
                <c:pt idx="345">
                  <c:v>4154</c:v>
                </c:pt>
                <c:pt idx="346">
                  <c:v>4166</c:v>
                </c:pt>
                <c:pt idx="347">
                  <c:v>4120</c:v>
                </c:pt>
                <c:pt idx="348">
                  <c:v>4194</c:v>
                </c:pt>
                <c:pt idx="349">
                  <c:v>4174</c:v>
                </c:pt>
                <c:pt idx="350">
                  <c:v>4093</c:v>
                </c:pt>
                <c:pt idx="351">
                  <c:v>4013</c:v>
                </c:pt>
                <c:pt idx="352">
                  <c:v>4019</c:v>
                </c:pt>
                <c:pt idx="353">
                  <c:v>3887</c:v>
                </c:pt>
                <c:pt idx="354">
                  <c:v>3931</c:v>
                </c:pt>
                <c:pt idx="355">
                  <c:v>3938</c:v>
                </c:pt>
                <c:pt idx="356">
                  <c:v>4000</c:v>
                </c:pt>
                <c:pt idx="357">
                  <c:v>3748</c:v>
                </c:pt>
                <c:pt idx="358">
                  <c:v>3726</c:v>
                </c:pt>
                <c:pt idx="359">
                  <c:v>3819</c:v>
                </c:pt>
                <c:pt idx="360">
                  <c:v>3787</c:v>
                </c:pt>
                <c:pt idx="361">
                  <c:v>3786</c:v>
                </c:pt>
                <c:pt idx="362">
                  <c:v>3819</c:v>
                </c:pt>
                <c:pt idx="363">
                  <c:v>3791</c:v>
                </c:pt>
                <c:pt idx="364">
                  <c:v>3755</c:v>
                </c:pt>
                <c:pt idx="365">
                  <c:v>3928</c:v>
                </c:pt>
                <c:pt idx="366">
                  <c:v>3935</c:v>
                </c:pt>
                <c:pt idx="367">
                  <c:v>3931</c:v>
                </c:pt>
                <c:pt idx="368">
                  <c:v>3881</c:v>
                </c:pt>
                <c:pt idx="369">
                  <c:v>3881</c:v>
                </c:pt>
                <c:pt idx="370">
                  <c:v>3771</c:v>
                </c:pt>
                <c:pt idx="371">
                  <c:v>3781</c:v>
                </c:pt>
                <c:pt idx="372">
                  <c:v>3792</c:v>
                </c:pt>
                <c:pt idx="373">
                  <c:v>3844</c:v>
                </c:pt>
                <c:pt idx="374">
                  <c:v>3810</c:v>
                </c:pt>
                <c:pt idx="375">
                  <c:v>3861</c:v>
                </c:pt>
                <c:pt idx="376">
                  <c:v>3851</c:v>
                </c:pt>
                <c:pt idx="377">
                  <c:v>3805</c:v>
                </c:pt>
                <c:pt idx="378">
                  <c:v>3810</c:v>
                </c:pt>
                <c:pt idx="379">
                  <c:v>3807</c:v>
                </c:pt>
                <c:pt idx="380">
                  <c:v>3771</c:v>
                </c:pt>
                <c:pt idx="381">
                  <c:v>3753</c:v>
                </c:pt>
                <c:pt idx="382">
                  <c:v>3777</c:v>
                </c:pt>
                <c:pt idx="383">
                  <c:v>3690</c:v>
                </c:pt>
                <c:pt idx="384">
                  <c:v>3674</c:v>
                </c:pt>
                <c:pt idx="385">
                  <c:v>3746</c:v>
                </c:pt>
                <c:pt idx="386">
                  <c:v>3835</c:v>
                </c:pt>
                <c:pt idx="387">
                  <c:v>3959</c:v>
                </c:pt>
                <c:pt idx="388">
                  <c:v>3973</c:v>
                </c:pt>
                <c:pt idx="389">
                  <c:v>3978</c:v>
                </c:pt>
                <c:pt idx="390">
                  <c:v>4086</c:v>
                </c:pt>
                <c:pt idx="391">
                  <c:v>4179</c:v>
                </c:pt>
                <c:pt idx="392">
                  <c:v>4211</c:v>
                </c:pt>
                <c:pt idx="393">
                  <c:v>4173</c:v>
                </c:pt>
                <c:pt idx="394">
                  <c:v>4231</c:v>
                </c:pt>
                <c:pt idx="395">
                  <c:v>4232</c:v>
                </c:pt>
                <c:pt idx="396">
                  <c:v>4163</c:v>
                </c:pt>
                <c:pt idx="397">
                  <c:v>4063</c:v>
                </c:pt>
                <c:pt idx="398">
                  <c:v>4014</c:v>
                </c:pt>
                <c:pt idx="399">
                  <c:v>4035</c:v>
                </c:pt>
                <c:pt idx="400">
                  <c:v>3971</c:v>
                </c:pt>
                <c:pt idx="401">
                  <c:v>3856</c:v>
                </c:pt>
                <c:pt idx="402">
                  <c:v>3792</c:v>
                </c:pt>
                <c:pt idx="403">
                  <c:v>3810</c:v>
                </c:pt>
                <c:pt idx="404">
                  <c:v>3632</c:v>
                </c:pt>
                <c:pt idx="405">
                  <c:v>3615</c:v>
                </c:pt>
                <c:pt idx="406">
                  <c:v>3722</c:v>
                </c:pt>
                <c:pt idx="407">
                  <c:v>3806</c:v>
                </c:pt>
                <c:pt idx="408">
                  <c:v>3864</c:v>
                </c:pt>
                <c:pt idx="409">
                  <c:v>3763</c:v>
                </c:pt>
                <c:pt idx="410">
                  <c:v>3867</c:v>
                </c:pt>
                <c:pt idx="411">
                  <c:v>3905</c:v>
                </c:pt>
                <c:pt idx="412">
                  <c:v>3813</c:v>
                </c:pt>
                <c:pt idx="413">
                  <c:v>3889</c:v>
                </c:pt>
                <c:pt idx="414">
                  <c:v>3931</c:v>
                </c:pt>
                <c:pt idx="415">
                  <c:v>3982</c:v>
                </c:pt>
                <c:pt idx="416">
                  <c:v>3993</c:v>
                </c:pt>
                <c:pt idx="417">
                  <c:v>3999</c:v>
                </c:pt>
                <c:pt idx="418">
                  <c:v>4061</c:v>
                </c:pt>
                <c:pt idx="419">
                  <c:v>3928</c:v>
                </c:pt>
                <c:pt idx="420">
                  <c:v>4169</c:v>
                </c:pt>
                <c:pt idx="421">
                  <c:v>4142</c:v>
                </c:pt>
                <c:pt idx="422">
                  <c:v>4140</c:v>
                </c:pt>
                <c:pt idx="423">
                  <c:v>4129</c:v>
                </c:pt>
                <c:pt idx="424">
                  <c:v>4150</c:v>
                </c:pt>
                <c:pt idx="425">
                  <c:v>4019</c:v>
                </c:pt>
                <c:pt idx="426">
                  <c:v>3975</c:v>
                </c:pt>
                <c:pt idx="427">
                  <c:v>3939</c:v>
                </c:pt>
                <c:pt idx="428">
                  <c:v>3909</c:v>
                </c:pt>
                <c:pt idx="429">
                  <c:v>3926</c:v>
                </c:pt>
                <c:pt idx="430">
                  <c:v>3981</c:v>
                </c:pt>
                <c:pt idx="431">
                  <c:v>3923</c:v>
                </c:pt>
                <c:pt idx="432">
                  <c:v>3942</c:v>
                </c:pt>
                <c:pt idx="433">
                  <c:v>3921</c:v>
                </c:pt>
                <c:pt idx="434">
                  <c:v>3952</c:v>
                </c:pt>
                <c:pt idx="435">
                  <c:v>3933</c:v>
                </c:pt>
                <c:pt idx="436">
                  <c:v>3912</c:v>
                </c:pt>
                <c:pt idx="437">
                  <c:v>3967</c:v>
                </c:pt>
                <c:pt idx="438">
                  <c:v>3986</c:v>
                </c:pt>
                <c:pt idx="439">
                  <c:v>3968</c:v>
                </c:pt>
                <c:pt idx="440">
                  <c:v>3982</c:v>
                </c:pt>
                <c:pt idx="441">
                  <c:v>3951</c:v>
                </c:pt>
                <c:pt idx="442">
                  <c:v>3902</c:v>
                </c:pt>
                <c:pt idx="443">
                  <c:v>3898</c:v>
                </c:pt>
                <c:pt idx="444">
                  <c:v>3791</c:v>
                </c:pt>
                <c:pt idx="445">
                  <c:v>3751</c:v>
                </c:pt>
                <c:pt idx="446">
                  <c:v>3776</c:v>
                </c:pt>
                <c:pt idx="447">
                  <c:v>3659</c:v>
                </c:pt>
                <c:pt idx="448">
                  <c:v>3549</c:v>
                </c:pt>
                <c:pt idx="449">
                  <c:v>3569</c:v>
                </c:pt>
                <c:pt idx="450">
                  <c:v>3597</c:v>
                </c:pt>
                <c:pt idx="451">
                  <c:v>3540</c:v>
                </c:pt>
                <c:pt idx="452">
                  <c:v>3532</c:v>
                </c:pt>
                <c:pt idx="453">
                  <c:v>3560</c:v>
                </c:pt>
                <c:pt idx="454">
                  <c:v>3535</c:v>
                </c:pt>
                <c:pt idx="455">
                  <c:v>3541</c:v>
                </c:pt>
                <c:pt idx="456">
                  <c:v>3500</c:v>
                </c:pt>
                <c:pt idx="457">
                  <c:v>3538</c:v>
                </c:pt>
                <c:pt idx="458">
                  <c:v>3555</c:v>
                </c:pt>
                <c:pt idx="459">
                  <c:v>3469</c:v>
                </c:pt>
                <c:pt idx="460">
                  <c:v>3462</c:v>
                </c:pt>
                <c:pt idx="461">
                  <c:v>3430</c:v>
                </c:pt>
                <c:pt idx="462">
                  <c:v>3383</c:v>
                </c:pt>
                <c:pt idx="463">
                  <c:v>3399</c:v>
                </c:pt>
                <c:pt idx="464">
                  <c:v>3453</c:v>
                </c:pt>
                <c:pt idx="465">
                  <c:v>3417</c:v>
                </c:pt>
                <c:pt idx="466">
                  <c:v>3398</c:v>
                </c:pt>
                <c:pt idx="467">
                  <c:v>3464</c:v>
                </c:pt>
                <c:pt idx="468">
                  <c:v>3384</c:v>
                </c:pt>
                <c:pt idx="469">
                  <c:v>3360</c:v>
                </c:pt>
                <c:pt idx="470">
                  <c:v>3316</c:v>
                </c:pt>
                <c:pt idx="471">
                  <c:v>3325</c:v>
                </c:pt>
                <c:pt idx="472">
                  <c:v>3378</c:v>
                </c:pt>
                <c:pt idx="473">
                  <c:v>3448</c:v>
                </c:pt>
                <c:pt idx="474">
                  <c:v>3460</c:v>
                </c:pt>
                <c:pt idx="475">
                  <c:v>3549</c:v>
                </c:pt>
                <c:pt idx="476">
                  <c:v>3547</c:v>
                </c:pt>
                <c:pt idx="477">
                  <c:v>3665</c:v>
                </c:pt>
                <c:pt idx="478">
                  <c:v>3668</c:v>
                </c:pt>
                <c:pt idx="479">
                  <c:v>3684</c:v>
                </c:pt>
                <c:pt idx="480">
                  <c:v>3675</c:v>
                </c:pt>
                <c:pt idx="481">
                  <c:v>3716</c:v>
                </c:pt>
                <c:pt idx="482">
                  <c:v>3659</c:v>
                </c:pt>
                <c:pt idx="483">
                  <c:v>3652</c:v>
                </c:pt>
                <c:pt idx="484">
                  <c:v>3674</c:v>
                </c:pt>
                <c:pt idx="485">
                  <c:v>3706</c:v>
                </c:pt>
                <c:pt idx="486">
                  <c:v>3700</c:v>
                </c:pt>
                <c:pt idx="487">
                  <c:v>3732</c:v>
                </c:pt>
                <c:pt idx="488">
                  <c:v>3672</c:v>
                </c:pt>
                <c:pt idx="489">
                  <c:v>3749</c:v>
                </c:pt>
                <c:pt idx="490">
                  <c:v>3686</c:v>
                </c:pt>
                <c:pt idx="491">
                  <c:v>3675</c:v>
                </c:pt>
                <c:pt idx="492">
                  <c:v>3742</c:v>
                </c:pt>
                <c:pt idx="493">
                  <c:v>3708</c:v>
                </c:pt>
                <c:pt idx="494">
                  <c:v>3666</c:v>
                </c:pt>
                <c:pt idx="495">
                  <c:v>3688</c:v>
                </c:pt>
                <c:pt idx="496">
                  <c:v>3680</c:v>
                </c:pt>
                <c:pt idx="497">
                  <c:v>3725</c:v>
                </c:pt>
                <c:pt idx="498">
                  <c:v>3728</c:v>
                </c:pt>
                <c:pt idx="499">
                  <c:v>3766</c:v>
                </c:pt>
                <c:pt idx="500">
                  <c:v>3729</c:v>
                </c:pt>
                <c:pt idx="501">
                  <c:v>3652</c:v>
                </c:pt>
                <c:pt idx="502">
                  <c:v>3720</c:v>
                </c:pt>
                <c:pt idx="503">
                  <c:v>3771</c:v>
                </c:pt>
                <c:pt idx="504">
                  <c:v>3804</c:v>
                </c:pt>
                <c:pt idx="505">
                  <c:v>3740</c:v>
                </c:pt>
                <c:pt idx="506">
                  <c:v>3705</c:v>
                </c:pt>
                <c:pt idx="507">
                  <c:v>3720</c:v>
                </c:pt>
                <c:pt idx="508">
                  <c:v>3704</c:v>
                </c:pt>
                <c:pt idx="509">
                  <c:v>3725</c:v>
                </c:pt>
                <c:pt idx="510">
                  <c:v>3694</c:v>
                </c:pt>
                <c:pt idx="511">
                  <c:v>3756</c:v>
                </c:pt>
                <c:pt idx="512">
                  <c:v>3769</c:v>
                </c:pt>
                <c:pt idx="513">
                  <c:v>3899</c:v>
                </c:pt>
                <c:pt idx="514">
                  <c:v>3904</c:v>
                </c:pt>
                <c:pt idx="515">
                  <c:v>3895</c:v>
                </c:pt>
                <c:pt idx="516">
                  <c:v>3788</c:v>
                </c:pt>
                <c:pt idx="517">
                  <c:v>3837</c:v>
                </c:pt>
                <c:pt idx="518">
                  <c:v>3876</c:v>
                </c:pt>
                <c:pt idx="519">
                  <c:v>3900</c:v>
                </c:pt>
                <c:pt idx="520">
                  <c:v>3901</c:v>
                </c:pt>
                <c:pt idx="521">
                  <c:v>3941</c:v>
                </c:pt>
                <c:pt idx="522">
                  <c:v>3865</c:v>
                </c:pt>
                <c:pt idx="523">
                  <c:v>3827</c:v>
                </c:pt>
                <c:pt idx="524">
                  <c:v>3766</c:v>
                </c:pt>
                <c:pt idx="525">
                  <c:v>3809</c:v>
                </c:pt>
                <c:pt idx="526">
                  <c:v>3817</c:v>
                </c:pt>
                <c:pt idx="527">
                  <c:v>3769</c:v>
                </c:pt>
                <c:pt idx="528">
                  <c:v>3759</c:v>
                </c:pt>
                <c:pt idx="529">
                  <c:v>3717</c:v>
                </c:pt>
                <c:pt idx="530">
                  <c:v>3621</c:v>
                </c:pt>
                <c:pt idx="531">
                  <c:v>3555</c:v>
                </c:pt>
                <c:pt idx="532">
                  <c:v>3563</c:v>
                </c:pt>
                <c:pt idx="533">
                  <c:v>3589</c:v>
                </c:pt>
                <c:pt idx="534">
                  <c:v>3561</c:v>
                </c:pt>
                <c:pt idx="535">
                  <c:v>3546</c:v>
                </c:pt>
                <c:pt idx="536">
                  <c:v>3589</c:v>
                </c:pt>
                <c:pt idx="537">
                  <c:v>3545</c:v>
                </c:pt>
                <c:pt idx="538">
                  <c:v>3503</c:v>
                </c:pt>
                <c:pt idx="539">
                  <c:v>3495</c:v>
                </c:pt>
                <c:pt idx="540">
                  <c:v>3502</c:v>
                </c:pt>
                <c:pt idx="541">
                  <c:v>3484</c:v>
                </c:pt>
                <c:pt idx="542">
                  <c:v>3485</c:v>
                </c:pt>
                <c:pt idx="543">
                  <c:v>3536</c:v>
                </c:pt>
                <c:pt idx="544">
                  <c:v>3532</c:v>
                </c:pt>
                <c:pt idx="545">
                  <c:v>3487</c:v>
                </c:pt>
                <c:pt idx="546">
                  <c:v>3464</c:v>
                </c:pt>
                <c:pt idx="547">
                  <c:v>3434</c:v>
                </c:pt>
                <c:pt idx="548">
                  <c:v>3435</c:v>
                </c:pt>
                <c:pt idx="549">
                  <c:v>3397</c:v>
                </c:pt>
                <c:pt idx="550">
                  <c:v>3420</c:v>
                </c:pt>
                <c:pt idx="551">
                  <c:v>3458</c:v>
                </c:pt>
                <c:pt idx="552">
                  <c:v>3380</c:v>
                </c:pt>
                <c:pt idx="553">
                  <c:v>3405</c:v>
                </c:pt>
                <c:pt idx="554">
                  <c:v>3412</c:v>
                </c:pt>
                <c:pt idx="555">
                  <c:v>3421</c:v>
                </c:pt>
                <c:pt idx="556">
                  <c:v>3372</c:v>
                </c:pt>
                <c:pt idx="557">
                  <c:v>3331</c:v>
                </c:pt>
                <c:pt idx="558">
                  <c:v>3306</c:v>
                </c:pt>
                <c:pt idx="559">
                  <c:v>3349</c:v>
                </c:pt>
                <c:pt idx="560">
                  <c:v>3356</c:v>
                </c:pt>
                <c:pt idx="561">
                  <c:v>3364</c:v>
                </c:pt>
                <c:pt idx="562">
                  <c:v>3386</c:v>
                </c:pt>
                <c:pt idx="563">
                  <c:v>3370</c:v>
                </c:pt>
                <c:pt idx="564">
                  <c:v>3309</c:v>
                </c:pt>
                <c:pt idx="565">
                  <c:v>3249</c:v>
                </c:pt>
                <c:pt idx="566">
                  <c:v>3279</c:v>
                </c:pt>
                <c:pt idx="567">
                  <c:v>3286</c:v>
                </c:pt>
                <c:pt idx="568">
                  <c:v>3347</c:v>
                </c:pt>
                <c:pt idx="569">
                  <c:v>3308</c:v>
                </c:pt>
                <c:pt idx="570">
                  <c:v>3320</c:v>
                </c:pt>
                <c:pt idx="571">
                  <c:v>3279</c:v>
                </c:pt>
                <c:pt idx="572">
                  <c:v>3208</c:v>
                </c:pt>
                <c:pt idx="573">
                  <c:v>3193</c:v>
                </c:pt>
                <c:pt idx="574">
                  <c:v>3242</c:v>
                </c:pt>
                <c:pt idx="575">
                  <c:v>3236</c:v>
                </c:pt>
                <c:pt idx="576">
                  <c:v>3204</c:v>
                </c:pt>
                <c:pt idx="577">
                  <c:v>3196</c:v>
                </c:pt>
                <c:pt idx="578">
                  <c:v>3238</c:v>
                </c:pt>
                <c:pt idx="579">
                  <c:v>3141</c:v>
                </c:pt>
                <c:pt idx="580">
                  <c:v>3207</c:v>
                </c:pt>
                <c:pt idx="581">
                  <c:v>3305</c:v>
                </c:pt>
                <c:pt idx="582">
                  <c:v>3324</c:v>
                </c:pt>
                <c:pt idx="583">
                  <c:v>3334</c:v>
                </c:pt>
                <c:pt idx="584">
                  <c:v>3318</c:v>
                </c:pt>
                <c:pt idx="585">
                  <c:v>3333</c:v>
                </c:pt>
                <c:pt idx="586">
                  <c:v>3365</c:v>
                </c:pt>
                <c:pt idx="587">
                  <c:v>3380</c:v>
                </c:pt>
                <c:pt idx="588">
                  <c:v>3453</c:v>
                </c:pt>
                <c:pt idx="589">
                  <c:v>3424</c:v>
                </c:pt>
                <c:pt idx="590">
                  <c:v>3405</c:v>
                </c:pt>
                <c:pt idx="591">
                  <c:v>3384</c:v>
                </c:pt>
                <c:pt idx="592">
                  <c:v>3334</c:v>
                </c:pt>
                <c:pt idx="593">
                  <c:v>3354</c:v>
                </c:pt>
                <c:pt idx="594">
                  <c:v>3343</c:v>
                </c:pt>
                <c:pt idx="595">
                  <c:v>3377</c:v>
                </c:pt>
                <c:pt idx="596">
                  <c:v>3284</c:v>
                </c:pt>
                <c:pt idx="597">
                  <c:v>3321</c:v>
                </c:pt>
                <c:pt idx="598">
                  <c:v>3339</c:v>
                </c:pt>
                <c:pt idx="599">
                  <c:v>3323</c:v>
                </c:pt>
                <c:pt idx="600">
                  <c:v>3342</c:v>
                </c:pt>
                <c:pt idx="601">
                  <c:v>3328</c:v>
                </c:pt>
                <c:pt idx="602">
                  <c:v>3380</c:v>
                </c:pt>
                <c:pt idx="603">
                  <c:v>3369</c:v>
                </c:pt>
                <c:pt idx="604">
                  <c:v>3322</c:v>
                </c:pt>
                <c:pt idx="605">
                  <c:v>3335</c:v>
                </c:pt>
                <c:pt idx="606">
                  <c:v>3234</c:v>
                </c:pt>
                <c:pt idx="607">
                  <c:v>3240</c:v>
                </c:pt>
                <c:pt idx="608">
                  <c:v>3243</c:v>
                </c:pt>
                <c:pt idx="609">
                  <c:v>3296</c:v>
                </c:pt>
                <c:pt idx="610">
                  <c:v>3253</c:v>
                </c:pt>
                <c:pt idx="611">
                  <c:v>3181</c:v>
                </c:pt>
                <c:pt idx="612">
                  <c:v>3095</c:v>
                </c:pt>
                <c:pt idx="613">
                  <c:v>3138</c:v>
                </c:pt>
                <c:pt idx="614">
                  <c:v>3116</c:v>
                </c:pt>
                <c:pt idx="615">
                  <c:v>3135</c:v>
                </c:pt>
                <c:pt idx="616">
                  <c:v>3146</c:v>
                </c:pt>
                <c:pt idx="617">
                  <c:v>3159</c:v>
                </c:pt>
                <c:pt idx="618">
                  <c:v>3129</c:v>
                </c:pt>
                <c:pt idx="619">
                  <c:v>3158</c:v>
                </c:pt>
                <c:pt idx="620">
                  <c:v>3202</c:v>
                </c:pt>
                <c:pt idx="621">
                  <c:v>3239</c:v>
                </c:pt>
                <c:pt idx="622">
                  <c:v>3180</c:v>
                </c:pt>
                <c:pt idx="623">
                  <c:v>3169</c:v>
                </c:pt>
                <c:pt idx="624">
                  <c:v>3231</c:v>
                </c:pt>
                <c:pt idx="625">
                  <c:v>3219</c:v>
                </c:pt>
                <c:pt idx="626">
                  <c:v>3185</c:v>
                </c:pt>
                <c:pt idx="627">
                  <c:v>3184</c:v>
                </c:pt>
                <c:pt idx="628">
                  <c:v>3224</c:v>
                </c:pt>
                <c:pt idx="629">
                  <c:v>3207</c:v>
                </c:pt>
                <c:pt idx="630">
                  <c:v>3231</c:v>
                </c:pt>
                <c:pt idx="631">
                  <c:v>3209</c:v>
                </c:pt>
                <c:pt idx="632">
                  <c:v>3236</c:v>
                </c:pt>
                <c:pt idx="633">
                  <c:v>3249</c:v>
                </c:pt>
                <c:pt idx="634">
                  <c:v>3320</c:v>
                </c:pt>
                <c:pt idx="635">
                  <c:v>3381</c:v>
                </c:pt>
                <c:pt idx="636">
                  <c:v>3403</c:v>
                </c:pt>
                <c:pt idx="637">
                  <c:v>3363</c:v>
                </c:pt>
                <c:pt idx="638">
                  <c:v>3319</c:v>
                </c:pt>
                <c:pt idx="639">
                  <c:v>3414</c:v>
                </c:pt>
                <c:pt idx="640">
                  <c:v>3437</c:v>
                </c:pt>
                <c:pt idx="641">
                  <c:v>3385</c:v>
                </c:pt>
                <c:pt idx="642">
                  <c:v>3377</c:v>
                </c:pt>
                <c:pt idx="643">
                  <c:v>3290</c:v>
                </c:pt>
                <c:pt idx="644">
                  <c:v>3223</c:v>
                </c:pt>
                <c:pt idx="645">
                  <c:v>3218</c:v>
                </c:pt>
                <c:pt idx="646">
                  <c:v>3159</c:v>
                </c:pt>
                <c:pt idx="647">
                  <c:v>3170</c:v>
                </c:pt>
                <c:pt idx="648">
                  <c:v>3206</c:v>
                </c:pt>
                <c:pt idx="649">
                  <c:v>3200</c:v>
                </c:pt>
                <c:pt idx="650">
                  <c:v>3157</c:v>
                </c:pt>
                <c:pt idx="651">
                  <c:v>3087</c:v>
                </c:pt>
                <c:pt idx="652">
                  <c:v>3079</c:v>
                </c:pt>
                <c:pt idx="653">
                  <c:v>3108</c:v>
                </c:pt>
                <c:pt idx="654">
                  <c:v>3067</c:v>
                </c:pt>
                <c:pt idx="655">
                  <c:v>3070</c:v>
                </c:pt>
                <c:pt idx="656">
                  <c:v>3000</c:v>
                </c:pt>
                <c:pt idx="657">
                  <c:v>3105</c:v>
                </c:pt>
                <c:pt idx="658">
                  <c:v>3106</c:v>
                </c:pt>
                <c:pt idx="659">
                  <c:v>3133</c:v>
                </c:pt>
                <c:pt idx="660">
                  <c:v>3105</c:v>
                </c:pt>
                <c:pt idx="661">
                  <c:v>3117</c:v>
                </c:pt>
                <c:pt idx="662">
                  <c:v>3166</c:v>
                </c:pt>
                <c:pt idx="663">
                  <c:v>3179</c:v>
                </c:pt>
                <c:pt idx="664">
                  <c:v>3199</c:v>
                </c:pt>
                <c:pt idx="665">
                  <c:v>3227</c:v>
                </c:pt>
                <c:pt idx="666">
                  <c:v>3250</c:v>
                </c:pt>
                <c:pt idx="667">
                  <c:v>3219</c:v>
                </c:pt>
                <c:pt idx="668">
                  <c:v>3200</c:v>
                </c:pt>
                <c:pt idx="669">
                  <c:v>3138</c:v>
                </c:pt>
                <c:pt idx="670">
                  <c:v>3104</c:v>
                </c:pt>
                <c:pt idx="671">
                  <c:v>3072</c:v>
                </c:pt>
                <c:pt idx="672">
                  <c:v>3026</c:v>
                </c:pt>
                <c:pt idx="673">
                  <c:v>3015</c:v>
                </c:pt>
                <c:pt idx="674">
                  <c:v>3004</c:v>
                </c:pt>
                <c:pt idx="675">
                  <c:v>3038</c:v>
                </c:pt>
                <c:pt idx="676">
                  <c:v>3105</c:v>
                </c:pt>
                <c:pt idx="677">
                  <c:v>3107</c:v>
                </c:pt>
                <c:pt idx="678">
                  <c:v>3112</c:v>
                </c:pt>
                <c:pt idx="679">
                  <c:v>3135</c:v>
                </c:pt>
                <c:pt idx="680">
                  <c:v>3212</c:v>
                </c:pt>
                <c:pt idx="681">
                  <c:v>3210</c:v>
                </c:pt>
                <c:pt idx="682">
                  <c:v>3256</c:v>
                </c:pt>
                <c:pt idx="683">
                  <c:v>3247</c:v>
                </c:pt>
                <c:pt idx="684">
                  <c:v>3282</c:v>
                </c:pt>
                <c:pt idx="685">
                  <c:v>3316</c:v>
                </c:pt>
                <c:pt idx="686">
                  <c:v>3274</c:v>
                </c:pt>
                <c:pt idx="687">
                  <c:v>3265</c:v>
                </c:pt>
                <c:pt idx="688">
                  <c:v>3326</c:v>
                </c:pt>
                <c:pt idx="689">
                  <c:v>3272</c:v>
                </c:pt>
                <c:pt idx="690">
                  <c:v>3157</c:v>
                </c:pt>
                <c:pt idx="691">
                  <c:v>3092</c:v>
                </c:pt>
                <c:pt idx="692">
                  <c:v>3076</c:v>
                </c:pt>
                <c:pt idx="693">
                  <c:v>3141</c:v>
                </c:pt>
                <c:pt idx="694">
                  <c:v>3133</c:v>
                </c:pt>
                <c:pt idx="695">
                  <c:v>3082</c:v>
                </c:pt>
                <c:pt idx="696">
                  <c:v>3062</c:v>
                </c:pt>
                <c:pt idx="697">
                  <c:v>3032</c:v>
                </c:pt>
                <c:pt idx="698">
                  <c:v>3047</c:v>
                </c:pt>
                <c:pt idx="699">
                  <c:v>3010</c:v>
                </c:pt>
                <c:pt idx="700">
                  <c:v>3037</c:v>
                </c:pt>
                <c:pt idx="701">
                  <c:v>3054</c:v>
                </c:pt>
                <c:pt idx="702">
                  <c:v>3098</c:v>
                </c:pt>
                <c:pt idx="703">
                  <c:v>3105</c:v>
                </c:pt>
                <c:pt idx="704">
                  <c:v>3093</c:v>
                </c:pt>
                <c:pt idx="705">
                  <c:v>3149</c:v>
                </c:pt>
                <c:pt idx="706">
                  <c:v>3162</c:v>
                </c:pt>
                <c:pt idx="707">
                  <c:v>3126</c:v>
                </c:pt>
                <c:pt idx="708">
                  <c:v>3156</c:v>
                </c:pt>
                <c:pt idx="709">
                  <c:v>3120</c:v>
                </c:pt>
                <c:pt idx="710">
                  <c:v>3161</c:v>
                </c:pt>
                <c:pt idx="711">
                  <c:v>3124</c:v>
                </c:pt>
                <c:pt idx="712">
                  <c:v>3116</c:v>
                </c:pt>
                <c:pt idx="713">
                  <c:v>3103</c:v>
                </c:pt>
                <c:pt idx="714">
                  <c:v>3041</c:v>
                </c:pt>
                <c:pt idx="715">
                  <c:v>3035</c:v>
                </c:pt>
                <c:pt idx="716">
                  <c:v>3157</c:v>
                </c:pt>
                <c:pt idx="717">
                  <c:v>3137</c:v>
                </c:pt>
                <c:pt idx="718">
                  <c:v>3229</c:v>
                </c:pt>
                <c:pt idx="719">
                  <c:v>3203</c:v>
                </c:pt>
                <c:pt idx="720">
                  <c:v>3169</c:v>
                </c:pt>
                <c:pt idx="721">
                  <c:v>3314</c:v>
                </c:pt>
                <c:pt idx="722">
                  <c:v>3198</c:v>
                </c:pt>
                <c:pt idx="723">
                  <c:v>3214</c:v>
                </c:pt>
                <c:pt idx="724">
                  <c:v>3149</c:v>
                </c:pt>
                <c:pt idx="725">
                  <c:v>3074</c:v>
                </c:pt>
                <c:pt idx="726">
                  <c:v>3131</c:v>
                </c:pt>
                <c:pt idx="727">
                  <c:v>3223</c:v>
                </c:pt>
                <c:pt idx="728">
                  <c:v>3124</c:v>
                </c:pt>
                <c:pt idx="729">
                  <c:v>2974</c:v>
                </c:pt>
                <c:pt idx="730">
                  <c:v>2908.5</c:v>
                </c:pt>
                <c:pt idx="731">
                  <c:v>2894.5</c:v>
                </c:pt>
                <c:pt idx="732">
                  <c:v>2908</c:v>
                </c:pt>
                <c:pt idx="733">
                  <c:v>2879</c:v>
                </c:pt>
                <c:pt idx="734">
                  <c:v>2844.5</c:v>
                </c:pt>
                <c:pt idx="735">
                  <c:v>2886</c:v>
                </c:pt>
                <c:pt idx="736">
                  <c:v>2896</c:v>
                </c:pt>
                <c:pt idx="737">
                  <c:v>2977.5</c:v>
                </c:pt>
                <c:pt idx="738">
                  <c:v>2979.5</c:v>
                </c:pt>
                <c:pt idx="739">
                  <c:v>2980.5</c:v>
                </c:pt>
                <c:pt idx="740">
                  <c:v>2948.5</c:v>
                </c:pt>
                <c:pt idx="741">
                  <c:v>2957.5</c:v>
                </c:pt>
                <c:pt idx="742">
                  <c:v>2924.5</c:v>
                </c:pt>
              </c:numCache>
            </c:numRef>
          </c:val>
          <c:smooth val="0"/>
          <c:extLst>
            <c:ext xmlns:c16="http://schemas.microsoft.com/office/drawing/2014/chart" uri="{C3380CC4-5D6E-409C-BE32-E72D297353CC}">
              <c16:uniqueId val="{00000000-D8B2-4503-8B28-A8D9E5236F8F}"/>
            </c:ext>
          </c:extLst>
        </c:ser>
        <c:dLbls>
          <c:showLegendKey val="0"/>
          <c:showVal val="0"/>
          <c:showCatName val="0"/>
          <c:showSerName val="0"/>
          <c:showPercent val="0"/>
          <c:showBubbleSize val="0"/>
        </c:dLbls>
        <c:smooth val="0"/>
        <c:axId val="276184112"/>
        <c:axId val="411873728"/>
      </c:lineChart>
      <c:dateAx>
        <c:axId val="276184112"/>
        <c:scaling>
          <c:orientation val="minMax"/>
          <c:min val="44927"/>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700"/>
            </a:pPr>
            <a:endParaRPr lang="en-US"/>
          </a:p>
        </c:txPr>
        <c:crossAx val="411873728"/>
        <c:crosses val="autoZero"/>
        <c:auto val="1"/>
        <c:lblOffset val="100"/>
        <c:baseTimeUnit val="days"/>
        <c:majorUnit val="1"/>
        <c:majorTimeUnit val="months"/>
      </c:dateAx>
      <c:valAx>
        <c:axId val="411873728"/>
        <c:scaling>
          <c:orientation val="minMax"/>
          <c:min val="4000"/>
        </c:scaling>
        <c:delete val="0"/>
        <c:axPos val="l"/>
        <c:title>
          <c:tx>
            <c:rich>
              <a:bodyPr rot="-5400000" vert="horz"/>
              <a:lstStyle/>
              <a:p>
                <a:pPr>
                  <a:defRPr/>
                </a:pPr>
                <a:r>
                  <a:rPr lang="en-US"/>
                  <a:t>Share Price</a:t>
                </a:r>
              </a:p>
            </c:rich>
          </c:tx>
          <c:overlay val="0"/>
          <c:spPr>
            <a:noFill/>
            <a:ln>
              <a:noFill/>
            </a:ln>
            <a:effectLst/>
          </c:spPr>
        </c:title>
        <c:numFmt formatCode="[$¥-411]#,##0" sourceLinked="0"/>
        <c:majorTickMark val="none"/>
        <c:minorTickMark val="none"/>
        <c:tickLblPos val="nextTo"/>
        <c:spPr>
          <a:noFill/>
          <a:ln>
            <a:noFill/>
          </a:ln>
          <a:effectLst/>
        </c:spPr>
        <c:txPr>
          <a:bodyPr rot="-60000000" vert="horz"/>
          <a:lstStyle/>
          <a:p>
            <a:pPr>
              <a:defRPr sz="700"/>
            </a:pPr>
            <a:endParaRPr lang="en-US"/>
          </a:p>
        </c:txPr>
        <c:crossAx val="276184112"/>
        <c:crosses val="autoZero"/>
        <c:crossBetween val="between"/>
      </c:valAx>
    </c:plotArea>
    <c:plotVisOnly val="1"/>
    <c:dispBlanksAs val="gap"/>
    <c:showDLblsOverMax val="0"/>
    <c:extLst/>
  </c:chart>
  <c:spPr>
    <a:noFill/>
    <a:ln w="9525" cap="flat" cmpd="sng" algn="ctr">
      <a:noFill/>
      <a:round/>
    </a:ln>
    <a:effectLst/>
  </c:spPr>
  <c:txPr>
    <a:bodyPr/>
    <a:lstStyle/>
    <a:p>
      <a:pPr>
        <a:defRPr sz="600">
          <a:solidFill>
            <a:schemeClr val="tx1">
              <a:lumMod val="5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69550801584177E-2"/>
          <c:y val="6.785169684894761E-2"/>
          <c:w val="0.9171714325641579"/>
          <c:h val="0.7192538094231048"/>
        </c:manualLayout>
      </c:layout>
      <c:barChart>
        <c:barDir val="col"/>
        <c:grouping val="clustered"/>
        <c:varyColors val="0"/>
        <c:ser>
          <c:idx val="0"/>
          <c:order val="0"/>
          <c:tx>
            <c:strRef>
              <c:f>'share reaction'!$M$3:$M$4</c:f>
              <c:strCache>
                <c:ptCount val="2"/>
                <c:pt idx="0">
                  <c:v>Relative two-day performance</c:v>
                </c:pt>
              </c:strCache>
            </c:strRef>
          </c:tx>
          <c:spPr>
            <a:solidFill>
              <a:schemeClr val="accent2"/>
            </a:solidFill>
            <a:ln>
              <a:noFill/>
            </a:ln>
            <a:effectLst/>
          </c:spPr>
          <c:invertIfNegative val="0"/>
          <c:cat>
            <c:strRef>
              <c:f>'share reaction'!$A$6:$A$23</c:f>
              <c:strCache>
                <c:ptCount val="18"/>
                <c:pt idx="0">
                  <c:v>James River
Feb-22</c:v>
                </c:pt>
                <c:pt idx="1">
                  <c:v>Argo
Aug-22</c:v>
                </c:pt>
                <c:pt idx="2">
                  <c:v>Argo
Oct-22</c:v>
                </c:pt>
                <c:pt idx="3">
                  <c:v>Axis
Dec-22</c:v>
                </c:pt>
                <c:pt idx="4">
                  <c:v>AIG
Jan-17</c:v>
                </c:pt>
                <c:pt idx="5">
                  <c:v>Zurich
Dec-18</c:v>
                </c:pt>
                <c:pt idx="6">
                  <c:v>Hartford
Jan-17</c:v>
                </c:pt>
                <c:pt idx="7">
                  <c:v>CNA
Dec-20</c:v>
                </c:pt>
                <c:pt idx="8">
                  <c:v>Sirius Point
Mar-23</c:v>
                </c:pt>
                <c:pt idx="9">
                  <c:v>Zurich
Apr-19
</c:v>
                </c:pt>
                <c:pt idx="10">
                  <c:v>MS&amp;AD
Feb-23</c:v>
                </c:pt>
                <c:pt idx="11">
                  <c:v>Hartford
May-19</c:v>
                </c:pt>
                <c:pt idx="12">
                  <c:v>Hiscox
Jun-21</c:v>
                </c:pt>
                <c:pt idx="13">
                  <c:v>AXA
Feb-21</c:v>
                </c:pt>
                <c:pt idx="14">
                  <c:v>Protector
Mar-21</c:v>
                </c:pt>
                <c:pt idx="15">
                  <c:v>QBE
May-22</c:v>
                </c:pt>
                <c:pt idx="16">
                  <c:v>QBE
Feb-23</c:v>
                </c:pt>
                <c:pt idx="17">
                  <c:v>James River
Sep-21</c:v>
                </c:pt>
              </c:strCache>
              <c:extLst/>
            </c:strRef>
          </c:cat>
          <c:val>
            <c:numRef>
              <c:f>'share reaction'!$M$6:$M$23</c:f>
              <c:numCache>
                <c:formatCode>0.0%</c:formatCode>
                <c:ptCount val="18"/>
                <c:pt idx="0">
                  <c:v>-0.17798761852049683</c:v>
                </c:pt>
                <c:pt idx="1">
                  <c:v>-0.15671858706283792</c:v>
                </c:pt>
                <c:pt idx="2">
                  <c:v>-4.6189729452336015E-2</c:v>
                </c:pt>
                <c:pt idx="3">
                  <c:v>-1.4259229012974384E-2</c:v>
                </c:pt>
                <c:pt idx="4">
                  <c:v>-1.2728230360762427E-2</c:v>
                </c:pt>
                <c:pt idx="5">
                  <c:v>-4.1617092379255816E-3</c:v>
                </c:pt>
                <c:pt idx="6">
                  <c:v>-2.8877449183453141E-3</c:v>
                </c:pt>
                <c:pt idx="7">
                  <c:v>-2.5351010609095948E-3</c:v>
                </c:pt>
                <c:pt idx="8">
                  <c:v>1.3277241965632403E-3</c:v>
                </c:pt>
                <c:pt idx="9">
                  <c:v>6.6133970646840012E-3</c:v>
                </c:pt>
                <c:pt idx="10">
                  <c:v>8.6253920855112742E-3</c:v>
                </c:pt>
                <c:pt idx="11">
                  <c:v>1.8053278258581162E-2</c:v>
                </c:pt>
                <c:pt idx="12">
                  <c:v>2.3963644166784093E-2</c:v>
                </c:pt>
                <c:pt idx="13">
                  <c:v>4.5169862245931114E-2</c:v>
                </c:pt>
                <c:pt idx="14">
                  <c:v>5.2999354307506241E-2</c:v>
                </c:pt>
                <c:pt idx="15">
                  <c:v>6.6858835259399063E-2</c:v>
                </c:pt>
                <c:pt idx="16">
                  <c:v>8.5283679433033166E-2</c:v>
                </c:pt>
                <c:pt idx="17">
                  <c:v>0.15151083528847065</c:v>
                </c:pt>
              </c:numCache>
              <c:extLst/>
            </c:numRef>
          </c:val>
          <c:extLst>
            <c:ext xmlns:c16="http://schemas.microsoft.com/office/drawing/2014/chart" uri="{C3380CC4-5D6E-409C-BE32-E72D297353CC}">
              <c16:uniqueId val="{00000000-82A2-4BE8-B9AC-111D9A0A1593}"/>
            </c:ext>
          </c:extLst>
        </c:ser>
        <c:dLbls>
          <c:showLegendKey val="0"/>
          <c:showVal val="0"/>
          <c:showCatName val="0"/>
          <c:showSerName val="0"/>
          <c:showPercent val="0"/>
          <c:showBubbleSize val="0"/>
        </c:dLbls>
        <c:gapWidth val="100"/>
        <c:overlap val="-27"/>
        <c:axId val="380172240"/>
        <c:axId val="352612112"/>
      </c:barChart>
      <c:catAx>
        <c:axId val="380172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352612112"/>
        <c:crosses val="autoZero"/>
        <c:auto val="1"/>
        <c:lblAlgn val="ctr"/>
        <c:lblOffset val="100"/>
        <c:noMultiLvlLbl val="0"/>
      </c:catAx>
      <c:valAx>
        <c:axId val="352612112"/>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2"/>
                    </a:solidFill>
                    <a:latin typeface="+mn-lt"/>
                    <a:ea typeface="+mn-ea"/>
                    <a:cs typeface="+mn-cs"/>
                  </a:defRPr>
                </a:pPr>
                <a:r>
                  <a:rPr lang="en-US" sz="800"/>
                  <a:t>Relative two-day share performance</a:t>
                </a:r>
                <a:br>
                  <a:rPr lang="en-US" sz="800"/>
                </a:br>
                <a:r>
                  <a:rPr lang="en-US" sz="800"/>
                  <a:t>after announcement</a:t>
                </a:r>
              </a:p>
            </c:rich>
          </c:tx>
          <c:layout>
            <c:manualLayout>
              <c:xMode val="edge"/>
              <c:yMode val="edge"/>
              <c:x val="0"/>
              <c:y val="0.1043491423928408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38017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2"/>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0.15229</cdr:x>
      <cdr:y>0.32789</cdr:y>
    </cdr:from>
    <cdr:to>
      <cdr:x>0.329</cdr:x>
      <cdr:y>0.44486</cdr:y>
    </cdr:to>
    <cdr:sp macro="" textlink="">
      <cdr:nvSpPr>
        <cdr:cNvPr id="2" name="TextBox 24">
          <a:extLst xmlns:a="http://schemas.openxmlformats.org/drawingml/2006/main">
            <a:ext uri="{FF2B5EF4-FFF2-40B4-BE49-F238E27FC236}">
              <a16:creationId xmlns:a16="http://schemas.microsoft.com/office/drawing/2014/main" id="{DA3AC24F-18AF-3D24-6EF1-47437B820631}"/>
            </a:ext>
          </a:extLst>
        </cdr:cNvPr>
        <cdr:cNvSpPr txBox="1"/>
      </cdr:nvSpPr>
      <cdr:spPr>
        <a:xfrm xmlns:a="http://schemas.openxmlformats.org/drawingml/2006/main">
          <a:off x="829701" y="560787"/>
          <a:ext cx="962745" cy="200055"/>
        </a:xfrm>
        <a:prstGeom xmlns:a="http://schemas.openxmlformats.org/drawingml/2006/main" prst="wedgeRectCallout">
          <a:avLst>
            <a:gd name="adj1" fmla="val 31603"/>
            <a:gd name="adj2" fmla="val 192182"/>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2"/>
              </a:solidFill>
            </a:rPr>
            <a:t>Mar 2, 2023</a:t>
          </a:r>
        </a:p>
      </cdr:txBody>
    </cdr:sp>
  </cdr:relSizeAnchor>
</c:userShapes>
</file>

<file path=ppt/drawings/drawing2.xml><?xml version="1.0" encoding="utf-8"?>
<c:userShapes xmlns:c="http://schemas.openxmlformats.org/drawingml/2006/chart">
  <cdr:relSizeAnchor xmlns:cdr="http://schemas.openxmlformats.org/drawingml/2006/chartDrawing">
    <cdr:from>
      <cdr:x>0.15229</cdr:x>
      <cdr:y>0.32789</cdr:y>
    </cdr:from>
    <cdr:to>
      <cdr:x>0.34541</cdr:x>
      <cdr:y>0.4447</cdr:y>
    </cdr:to>
    <cdr:sp macro="" textlink="">
      <cdr:nvSpPr>
        <cdr:cNvPr id="3" name="TextBox 24">
          <a:extLst xmlns:a="http://schemas.openxmlformats.org/drawingml/2006/main">
            <a:ext uri="{FF2B5EF4-FFF2-40B4-BE49-F238E27FC236}">
              <a16:creationId xmlns:a16="http://schemas.microsoft.com/office/drawing/2014/main" id="{DA3AC24F-18AF-3D24-6EF1-47437B820631}"/>
            </a:ext>
          </a:extLst>
        </cdr:cNvPr>
        <cdr:cNvSpPr txBox="1"/>
      </cdr:nvSpPr>
      <cdr:spPr>
        <a:xfrm xmlns:a="http://schemas.openxmlformats.org/drawingml/2006/main">
          <a:off x="829486" y="561572"/>
          <a:ext cx="1051877" cy="200055"/>
        </a:xfrm>
        <a:prstGeom xmlns:a="http://schemas.openxmlformats.org/drawingml/2006/main" prst="wedgeRectCallout">
          <a:avLst>
            <a:gd name="adj1" fmla="val 4826"/>
            <a:gd name="adj2" fmla="val 286528"/>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2"/>
              </a:solidFill>
            </a:rPr>
            <a:t>Feb 15, 2023</a:t>
          </a:r>
        </a:p>
      </cdr:txBody>
    </cdr:sp>
  </cdr:relSizeAnchor>
</c:userShapes>
</file>

<file path=ppt/drawings/drawing3.xml><?xml version="1.0" encoding="utf-8"?>
<c:userShapes xmlns:c="http://schemas.openxmlformats.org/drawingml/2006/chart">
  <cdr:relSizeAnchor xmlns:cdr="http://schemas.openxmlformats.org/drawingml/2006/chartDrawing">
    <cdr:from>
      <cdr:x>0.08553</cdr:x>
      <cdr:y>0.07485</cdr:y>
    </cdr:from>
    <cdr:to>
      <cdr:x>0.26084</cdr:x>
      <cdr:y>0.31313</cdr:y>
    </cdr:to>
    <cdr:sp macro="" textlink="">
      <cdr:nvSpPr>
        <cdr:cNvPr id="2" name="TextBox 24">
          <a:extLst xmlns:a="http://schemas.openxmlformats.org/drawingml/2006/main">
            <a:ext uri="{FF2B5EF4-FFF2-40B4-BE49-F238E27FC236}">
              <a16:creationId xmlns:a16="http://schemas.microsoft.com/office/drawing/2014/main" id="{D51DB350-9EF0-4A87-AEEE-BABCF2D2FA5A}"/>
            </a:ext>
          </a:extLst>
        </cdr:cNvPr>
        <cdr:cNvSpPr txBox="1"/>
      </cdr:nvSpPr>
      <cdr:spPr>
        <a:xfrm xmlns:a="http://schemas.openxmlformats.org/drawingml/2006/main">
          <a:off x="894878" y="164355"/>
          <a:ext cx="1834224" cy="523220"/>
        </a:xfrm>
        <a:prstGeom xmlns:a="http://schemas.openxmlformats.org/drawingml/2006/main" prst="wedgeRectCallout">
          <a:avLst>
            <a:gd name="adj1" fmla="val -46942"/>
            <a:gd name="adj2" fmla="val 168329"/>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700" dirty="0">
              <a:solidFill>
                <a:schemeClr val="tx1"/>
              </a:solidFill>
            </a:rPr>
            <a:t>Announced in conjunction with an reported loss driven in part by adverse PYD on the subject business as well as a private equity raise</a:t>
          </a:r>
        </a:p>
      </cdr:txBody>
    </cdr:sp>
  </cdr:relSizeAnchor>
  <cdr:relSizeAnchor xmlns:cdr="http://schemas.openxmlformats.org/drawingml/2006/chartDrawing">
    <cdr:from>
      <cdr:x>0.73515</cdr:x>
      <cdr:y>0.55621</cdr:y>
    </cdr:from>
    <cdr:to>
      <cdr:x>0.91054</cdr:x>
      <cdr:y>0.77534</cdr:y>
    </cdr:to>
    <cdr:sp macro="" textlink="">
      <cdr:nvSpPr>
        <cdr:cNvPr id="3" name="TextBox 24">
          <a:extLst xmlns:a="http://schemas.openxmlformats.org/drawingml/2006/main">
            <a:ext uri="{FF2B5EF4-FFF2-40B4-BE49-F238E27FC236}">
              <a16:creationId xmlns:a16="http://schemas.microsoft.com/office/drawing/2014/main" id="{D51DB350-9EF0-4A87-AEEE-BABCF2D2FA5A}"/>
            </a:ext>
          </a:extLst>
        </cdr:cNvPr>
        <cdr:cNvSpPr txBox="1"/>
      </cdr:nvSpPr>
      <cdr:spPr>
        <a:xfrm xmlns:a="http://schemas.openxmlformats.org/drawingml/2006/main">
          <a:off x="6217547" y="1096673"/>
          <a:ext cx="1483367" cy="432053"/>
        </a:xfrm>
        <a:prstGeom xmlns:a="http://schemas.openxmlformats.org/drawingml/2006/main" prst="wedgeRectCallout">
          <a:avLst>
            <a:gd name="adj1" fmla="val 48296"/>
            <a:gd name="adj2" fmla="val -144652"/>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700" dirty="0">
              <a:solidFill>
                <a:schemeClr val="tx1"/>
              </a:solidFill>
            </a:rPr>
            <a:t>In conjunction with FY results; “The positive reaction partly reflects the purchase of an adverse loss cover” (Autonomous)</a:t>
          </a:r>
        </a:p>
      </cdr:txBody>
    </cdr:sp>
  </cdr:relSizeAnchor>
  <cdr:relSizeAnchor xmlns:cdr="http://schemas.openxmlformats.org/drawingml/2006/chartDrawing">
    <cdr:from>
      <cdr:x>0.77931</cdr:x>
      <cdr:y>0</cdr:y>
    </cdr:from>
    <cdr:to>
      <cdr:x>0.93824</cdr:x>
      <cdr:y>0.23828</cdr:y>
    </cdr:to>
    <cdr:sp macro="" textlink="">
      <cdr:nvSpPr>
        <cdr:cNvPr id="4" name="TextBox 24">
          <a:extLst xmlns:a="http://schemas.openxmlformats.org/drawingml/2006/main">
            <a:ext uri="{FF2B5EF4-FFF2-40B4-BE49-F238E27FC236}">
              <a16:creationId xmlns:a16="http://schemas.microsoft.com/office/drawing/2014/main" id="{D51DB350-9EF0-4A87-AEEE-BABCF2D2FA5A}"/>
            </a:ext>
          </a:extLst>
        </cdr:cNvPr>
        <cdr:cNvSpPr txBox="1"/>
      </cdr:nvSpPr>
      <cdr:spPr>
        <a:xfrm xmlns:a="http://schemas.openxmlformats.org/drawingml/2006/main">
          <a:off x="8153720" y="0"/>
          <a:ext cx="1662844" cy="523220"/>
        </a:xfrm>
        <a:prstGeom xmlns:a="http://schemas.openxmlformats.org/drawingml/2006/main" prst="wedgeRectCallout">
          <a:avLst>
            <a:gd name="adj1" fmla="val 60669"/>
            <a:gd name="adj2" fmla="val 94520"/>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700" dirty="0">
              <a:solidFill>
                <a:schemeClr val="tx1"/>
              </a:solidFill>
            </a:rPr>
            <a:t>Stand-alone announcement of LPT; “We expect the shares to respond very positively to the Uber reserves’ finality” (KBW)</a:t>
          </a:r>
        </a:p>
      </cdr:txBody>
    </cdr:sp>
  </cdr:relSizeAnchor>
  <cdr:relSizeAnchor xmlns:cdr="http://schemas.openxmlformats.org/drawingml/2006/chartDrawing">
    <cdr:from>
      <cdr:x>0.18913</cdr:x>
      <cdr:y>0.54428</cdr:y>
    </cdr:from>
    <cdr:to>
      <cdr:x>0.33455</cdr:x>
      <cdr:y>0.78256</cdr:y>
    </cdr:to>
    <cdr:sp macro="" textlink="">
      <cdr:nvSpPr>
        <cdr:cNvPr id="5" name="TextBox 24">
          <a:extLst xmlns:a="http://schemas.openxmlformats.org/drawingml/2006/main">
            <a:ext uri="{FF2B5EF4-FFF2-40B4-BE49-F238E27FC236}">
              <a16:creationId xmlns:a16="http://schemas.microsoft.com/office/drawing/2014/main" id="{256A270B-DBE6-A340-6B6E-8EA91B9121EA}"/>
            </a:ext>
          </a:extLst>
        </cdr:cNvPr>
        <cdr:cNvSpPr txBox="1"/>
      </cdr:nvSpPr>
      <cdr:spPr>
        <a:xfrm xmlns:a="http://schemas.openxmlformats.org/drawingml/2006/main">
          <a:off x="1978819" y="1195124"/>
          <a:ext cx="1521492" cy="523220"/>
        </a:xfrm>
        <a:prstGeom xmlns:a="http://schemas.openxmlformats.org/drawingml/2006/main" prst="wedgeRectCallout">
          <a:avLst>
            <a:gd name="adj1" fmla="val -83593"/>
            <a:gd name="adj2" fmla="val -45237"/>
          </a:avLst>
        </a:prstGeom>
        <a:solidFill xmlns:a="http://schemas.openxmlformats.org/drawingml/2006/main">
          <a:schemeClr val="bg1">
            <a:lumMod val="95000"/>
          </a:schemeClr>
        </a:solidFill>
        <a:ln xmlns:a="http://schemas.openxmlformats.org/drawingml/2006/main">
          <a:solidFill>
            <a:schemeClr val="tx2">
              <a:lumMod val="20000"/>
              <a:lumOff val="8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a:solidFill>
                <a:schemeClr val="tx1"/>
              </a:solidFill>
            </a:rPr>
            <a:t>The transaction resulted in a $100m a/t loss in addition to Argo retaining a $75M loss corridor (since exhausted)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fld id="{00000000-1234-1234-1234-123412341234}" type="slidenum">
              <a:rPr b="0" i="0" lang="en-GB" sz="1800" u="none" cap="none" strike="noStrike">
                <a:solidFill>
                  <a:srgbClr val="000000"/>
                </a:solidFill>
                <a:latin typeface="Helvetica Neue"/>
                <a:ea typeface="Helvetica Neue"/>
                <a:cs typeface="Helvetica Neue"/>
                <a:sym typeface="Helvetica Neue"/>
              </a:rPr>
              <a:t>‹#›</a:t>
            </a:fld>
            <a:endParaRPr b="0" i="0" sz="18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fld id="{00000000-1234-1234-1234-123412341234}" type="slidenum">
              <a:rPr b="0" i="0" lang="en-GB" sz="1800" u="none" cap="none" strike="noStrike">
                <a:solidFill>
                  <a:srgbClr val="000000"/>
                </a:solidFill>
                <a:latin typeface="Helvetica Neue"/>
                <a:ea typeface="Helvetica Neue"/>
                <a:cs typeface="Helvetica Neue"/>
                <a:sym typeface="Helvetica Neue"/>
              </a:rPr>
              <a:t>‹#›</a:t>
            </a:fld>
            <a:endParaRPr b="0" i="0" sz="18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2" showMasterSp="0" type="tx">
  <p:cSld name="TITLE_AND_BODY">
    <p:bg>
      <p:bgPr>
        <a:solidFill>
          <a:srgbClr val="FFFFFF"/>
        </a:solidFill>
      </p:bgPr>
    </p:bg>
    <p:spTree>
      <p:nvGrpSpPr>
        <p:cNvPr id="10" name="Shape 10"/>
        <p:cNvGrpSpPr/>
        <p:nvPr/>
      </p:nvGrpSpPr>
      <p:grpSpPr>
        <a:xfrm>
          <a:off x="0" y="0"/>
          <a:ext cx="0" cy="0"/>
          <a:chOff x="0" y="0"/>
          <a:chExt cx="0" cy="0"/>
        </a:xfrm>
      </p:grpSpPr>
      <p:pic>
        <p:nvPicPr>
          <p:cNvPr descr="palms_BW.jpeg" id="11" name="Google Shape;11;p16"/>
          <p:cNvPicPr preferRelativeResize="0"/>
          <p:nvPr/>
        </p:nvPicPr>
        <p:blipFill rotWithShape="1">
          <a:blip r:embed="rId2">
            <a:alphaModFix amt="39437"/>
          </a:blip>
          <a:srcRect b="0" l="0" r="0" t="0"/>
          <a:stretch/>
        </p:blipFill>
        <p:spPr>
          <a:xfrm>
            <a:off x="-18341" y="-648237"/>
            <a:ext cx="12228682" cy="8154474"/>
          </a:xfrm>
          <a:prstGeom prst="rect">
            <a:avLst/>
          </a:prstGeom>
          <a:noFill/>
          <a:ln>
            <a:noFill/>
          </a:ln>
        </p:spPr>
      </p:pic>
      <p:sp>
        <p:nvSpPr>
          <p:cNvPr id="12" name="Google Shape;12;p16"/>
          <p:cNvSpPr txBox="1"/>
          <p:nvPr>
            <p:ph type="title"/>
          </p:nvPr>
        </p:nvSpPr>
        <p:spPr>
          <a:xfrm>
            <a:off x="1499164" y="3553299"/>
            <a:ext cx="7007789" cy="1822125"/>
          </a:xfrm>
          <a:prstGeom prst="rect">
            <a:avLst/>
          </a:prstGeom>
          <a:noFill/>
          <a:ln>
            <a:noFill/>
          </a:ln>
        </p:spPr>
        <p:txBody>
          <a:bodyPr anchorCtr="0" anchor="b" bIns="50800" lIns="50800" spcFirstLastPara="1" rIns="50800" wrap="square" tIns="50800">
            <a:normAutofit/>
          </a:bodyPr>
          <a:lstStyle>
            <a:lvl1pPr lvl="0" algn="l">
              <a:lnSpc>
                <a:spcPct val="100000"/>
              </a:lnSpc>
              <a:spcBef>
                <a:spcPts val="0"/>
              </a:spcBef>
              <a:spcAft>
                <a:spcPts val="0"/>
              </a:spcAft>
              <a:buClr>
                <a:srgbClr val="C83640"/>
              </a:buClr>
              <a:buSzPts val="5600"/>
              <a:buFont typeface="Century Gothic"/>
              <a:buNone/>
              <a:defRPr sz="5600">
                <a:solidFill>
                  <a:srgbClr val="C83640"/>
                </a:solidFill>
                <a:latin typeface="Century Gothic"/>
                <a:ea typeface="Century Gothic"/>
                <a:cs typeface="Century Gothic"/>
                <a:sym typeface="Century Gothic"/>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3" name="Google Shape;13;p16"/>
          <p:cNvSpPr txBox="1"/>
          <p:nvPr>
            <p:ph idx="1" type="body"/>
          </p:nvPr>
        </p:nvSpPr>
        <p:spPr>
          <a:xfrm>
            <a:off x="1574075" y="5282844"/>
            <a:ext cx="3600452" cy="79837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1400"/>
              <a:buFont typeface="Century Gothic"/>
              <a:buNone/>
              <a:defRPr>
                <a:latin typeface="Century Gothic"/>
                <a:ea typeface="Century Gothic"/>
                <a:cs typeface="Century Gothic"/>
                <a:sym typeface="Century Gothic"/>
              </a:defRPr>
            </a:lvl1pPr>
            <a:lvl2pPr indent="-342900" lvl="1" marL="914400" algn="l">
              <a:lnSpc>
                <a:spcPct val="100000"/>
              </a:lnSpc>
              <a:spcBef>
                <a:spcPts val="300"/>
              </a:spcBef>
              <a:spcAft>
                <a:spcPts val="0"/>
              </a:spcAft>
              <a:buClr>
                <a:srgbClr val="000000"/>
              </a:buClr>
              <a:buSzPts val="1800"/>
              <a:buChar char="•"/>
              <a:defRPr/>
            </a:lvl2pPr>
            <a:lvl3pPr indent="-342900" lvl="2" marL="1371600" algn="l">
              <a:lnSpc>
                <a:spcPct val="100000"/>
              </a:lnSpc>
              <a:spcBef>
                <a:spcPts val="300"/>
              </a:spcBef>
              <a:spcAft>
                <a:spcPts val="0"/>
              </a:spcAft>
              <a:buClr>
                <a:srgbClr val="000000"/>
              </a:buClr>
              <a:buSzPts val="1800"/>
              <a:buChar char="•"/>
              <a:defRPr/>
            </a:lvl3pPr>
            <a:lvl4pPr indent="-342900" lvl="3" marL="1828800" algn="l">
              <a:lnSpc>
                <a:spcPct val="100000"/>
              </a:lnSpc>
              <a:spcBef>
                <a:spcPts val="300"/>
              </a:spcBef>
              <a:spcAft>
                <a:spcPts val="0"/>
              </a:spcAft>
              <a:buClr>
                <a:srgbClr val="000000"/>
              </a:buClr>
              <a:buSzPts val="1800"/>
              <a:buChar char="•"/>
              <a:defRPr/>
            </a:lvl4pPr>
            <a:lvl5pPr indent="-342900" lvl="4" marL="2286000" algn="l">
              <a:lnSpc>
                <a:spcPct val="100000"/>
              </a:lnSpc>
              <a:spcBef>
                <a:spcPts val="300"/>
              </a:spcBef>
              <a:spcAft>
                <a:spcPts val="0"/>
              </a:spcAft>
              <a:buClr>
                <a:srgbClr val="000000"/>
              </a:buClr>
              <a:buSzPts val="1800"/>
              <a:buChar char="•"/>
              <a:defRPr/>
            </a:lvl5pPr>
            <a:lvl6pPr indent="-342900" lvl="5" marL="2743200" algn="l">
              <a:lnSpc>
                <a:spcPct val="100000"/>
              </a:lnSpc>
              <a:spcBef>
                <a:spcPts val="300"/>
              </a:spcBef>
              <a:spcAft>
                <a:spcPts val="0"/>
              </a:spcAft>
              <a:buClr>
                <a:srgbClr val="000000"/>
              </a:buClr>
              <a:buSzPts val="1800"/>
              <a:buChar char="•"/>
              <a:defRPr/>
            </a:lvl6pPr>
            <a:lvl7pPr indent="-342900" lvl="6" marL="3200400" algn="l">
              <a:lnSpc>
                <a:spcPct val="100000"/>
              </a:lnSpc>
              <a:spcBef>
                <a:spcPts val="300"/>
              </a:spcBef>
              <a:spcAft>
                <a:spcPts val="0"/>
              </a:spcAft>
              <a:buClr>
                <a:srgbClr val="000000"/>
              </a:buClr>
              <a:buSzPts val="1800"/>
              <a:buChar char="•"/>
              <a:defRPr/>
            </a:lvl7pPr>
            <a:lvl8pPr indent="-342900" lvl="7" marL="3657600" algn="l">
              <a:lnSpc>
                <a:spcPct val="100000"/>
              </a:lnSpc>
              <a:spcBef>
                <a:spcPts val="300"/>
              </a:spcBef>
              <a:spcAft>
                <a:spcPts val="0"/>
              </a:spcAft>
              <a:buClr>
                <a:srgbClr val="000000"/>
              </a:buClr>
              <a:buSzPts val="1800"/>
              <a:buChar char="•"/>
              <a:defRPr/>
            </a:lvl8pPr>
            <a:lvl9pPr indent="-342900" lvl="8" marL="4114800" algn="l">
              <a:lnSpc>
                <a:spcPct val="100000"/>
              </a:lnSpc>
              <a:spcBef>
                <a:spcPts val="300"/>
              </a:spcBef>
              <a:spcAft>
                <a:spcPts val="0"/>
              </a:spcAft>
              <a:buClr>
                <a:srgbClr val="000000"/>
              </a:buClr>
              <a:buSzPts val="1800"/>
              <a:buChar char="•"/>
              <a:defRPr/>
            </a:lvl9pPr>
          </a:lstStyle>
          <a:p/>
        </p:txBody>
      </p:sp>
      <p:sp>
        <p:nvSpPr>
          <p:cNvPr id="14" name="Google Shape;14;p16"/>
          <p:cNvSpPr/>
          <p:nvPr>
            <p:ph idx="2" type="pic"/>
          </p:nvPr>
        </p:nvSpPr>
        <p:spPr>
          <a:xfrm>
            <a:off x="382361" y="556271"/>
            <a:ext cx="11427278" cy="3660591"/>
          </a:xfrm>
          <a:prstGeom prst="rect">
            <a:avLst/>
          </a:prstGeom>
          <a:noFill/>
          <a:ln>
            <a:noFill/>
          </a:ln>
        </p:spPr>
      </p:sp>
      <p:sp>
        <p:nvSpPr>
          <p:cNvPr id="15" name="Google Shape;15;p16"/>
          <p:cNvSpPr txBox="1"/>
          <p:nvPr/>
        </p:nvSpPr>
        <p:spPr>
          <a:xfrm>
            <a:off x="561655" y="6378834"/>
            <a:ext cx="10546081" cy="34543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GB" sz="1600" u="none" cap="none" strike="noStrike">
                <a:solidFill>
                  <a:srgbClr val="000000"/>
                </a:solidFill>
                <a:latin typeface="Century Gothic"/>
                <a:ea typeface="Century Gothic"/>
                <a:cs typeface="Century Gothic"/>
                <a:sym typeface="Century Gothic"/>
              </a:rPr>
              <a:t>ARIAS•U.S. 2025 Spring Conference | April 30 - May 2, 2025 | Coral Gables, FL | www.arias-us.org</a:t>
            </a:r>
            <a:endParaRPr/>
          </a:p>
        </p:txBody>
      </p:sp>
      <p:sp>
        <p:nvSpPr>
          <p:cNvPr id="16" name="Google Shape;16;p16"/>
          <p:cNvSpPr/>
          <p:nvPr/>
        </p:nvSpPr>
        <p:spPr>
          <a:xfrm>
            <a:off x="385682" y="4653484"/>
            <a:ext cx="1046484" cy="1078297"/>
          </a:xfrm>
          <a:prstGeom prst="rect">
            <a:avLst/>
          </a:prstGeom>
          <a:solidFill>
            <a:srgbClr val="C8364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Helvetica Neue"/>
              <a:ea typeface="Helvetica Neue"/>
              <a:cs typeface="Helvetica Neue"/>
              <a:sym typeface="Helvetica Neue"/>
            </a:endParaRPr>
          </a:p>
        </p:txBody>
      </p:sp>
      <p:sp>
        <p:nvSpPr>
          <p:cNvPr id="17" name="Google Shape;17;p16"/>
          <p:cNvSpPr txBox="1"/>
          <p:nvPr>
            <p:ph idx="12" type="sldNum"/>
          </p:nvPr>
        </p:nvSpPr>
        <p:spPr>
          <a:xfrm>
            <a:off x="84639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indent="0" lvl="1"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indent="0" lvl="2"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indent="0" lvl="3"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indent="0" lvl="4"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indent="0" lvl="5"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indent="0" lvl="6"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indent="0" lvl="7"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indent="0" lvl="8"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atement" showMasterSp="0">
  <p:cSld name="4_Statement">
    <p:bg>
      <p:bgPr>
        <a:solidFill>
          <a:schemeClr val="lt1"/>
        </a:solidFill>
      </p:bgPr>
    </p:bg>
    <p:spTree>
      <p:nvGrpSpPr>
        <p:cNvPr id="18" name="Shape 18"/>
        <p:cNvGrpSpPr/>
        <p:nvPr/>
      </p:nvGrpSpPr>
      <p:grpSpPr>
        <a:xfrm>
          <a:off x="0" y="0"/>
          <a:ext cx="0" cy="0"/>
          <a:chOff x="0" y="0"/>
          <a:chExt cx="0" cy="0"/>
        </a:xfrm>
      </p:grpSpPr>
      <p:sp>
        <p:nvSpPr>
          <p:cNvPr id="19" name="Google Shape;19;p20"/>
          <p:cNvSpPr/>
          <p:nvPr/>
        </p:nvSpPr>
        <p:spPr>
          <a:xfrm>
            <a:off x="-47415" y="-311573"/>
            <a:ext cx="12300377" cy="7227145"/>
          </a:xfrm>
          <a:prstGeom prst="rect">
            <a:avLst/>
          </a:prstGeom>
          <a:solidFill>
            <a:srgbClr val="C836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accent1"/>
              </a:buClr>
              <a:buSzPts val="1800"/>
              <a:buFont typeface="Jost"/>
              <a:buNone/>
            </a:pPr>
            <a:r>
              <a:t/>
            </a:r>
            <a:endParaRPr b="0" i="0" sz="1800" u="none" cap="none" strike="noStrike">
              <a:solidFill>
                <a:srgbClr val="000000"/>
              </a:solidFill>
              <a:latin typeface="Helvetica Neue"/>
              <a:ea typeface="Helvetica Neue"/>
              <a:cs typeface="Helvetica Neue"/>
              <a:sym typeface="Helvetica Neue"/>
            </a:endParaRPr>
          </a:p>
        </p:txBody>
      </p:sp>
      <p:sp>
        <p:nvSpPr>
          <p:cNvPr id="20" name="Google Shape;20;p20"/>
          <p:cNvSpPr txBox="1"/>
          <p:nvPr>
            <p:ph type="title"/>
          </p:nvPr>
        </p:nvSpPr>
        <p:spPr>
          <a:xfrm>
            <a:off x="515939" y="1489916"/>
            <a:ext cx="11160126" cy="3878168"/>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FFFFFF"/>
              </a:buClr>
              <a:buSzPts val="4000"/>
              <a:buFont typeface="Century Gothic"/>
              <a:buNone/>
              <a:defRPr b="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pic>
        <p:nvPicPr>
          <p:cNvPr descr="ARIAS-logo_WHITE.pdf" id="21" name="Google Shape;21;p20"/>
          <p:cNvPicPr preferRelativeResize="0"/>
          <p:nvPr/>
        </p:nvPicPr>
        <p:blipFill rotWithShape="1">
          <a:blip r:embed="rId2">
            <a:alphaModFix/>
          </a:blip>
          <a:srcRect b="0" l="0" r="0" t="0"/>
          <a:stretch/>
        </p:blipFill>
        <p:spPr>
          <a:xfrm>
            <a:off x="5148314" y="5746395"/>
            <a:ext cx="1908919" cy="799702"/>
          </a:xfrm>
          <a:prstGeom prst="rect">
            <a:avLst/>
          </a:prstGeom>
          <a:noFill/>
          <a:ln>
            <a:noFill/>
          </a:ln>
        </p:spPr>
      </p:pic>
      <p:sp>
        <p:nvSpPr>
          <p:cNvPr id="22" name="Google Shape;22;p20"/>
          <p:cNvSpPr txBox="1"/>
          <p:nvPr>
            <p:ph idx="12" type="sldNum"/>
          </p:nvPr>
        </p:nvSpPr>
        <p:spPr>
          <a:xfrm>
            <a:off x="84639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indent="0" lvl="1"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indent="0" lvl="2"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indent="0" lvl="3"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indent="0" lvl="4"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indent="0" lvl="5"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indent="0" lvl="6"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indent="0" lvl="7"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indent="0" lvl="8" marL="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18"/>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C8364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8"/>
          <p:cNvSpPr txBox="1"/>
          <p:nvPr>
            <p:ph idx="1" type="body"/>
          </p:nvPr>
        </p:nvSpPr>
        <p:spPr>
          <a:xfrm>
            <a:off x="611188" y="2019299"/>
            <a:ext cx="10969624" cy="36000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18"/>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40"/>
              </a:spcBef>
              <a:spcAft>
                <a:spcPts val="0"/>
              </a:spcAft>
              <a:buClr>
                <a:srgbClr val="7F7F7F"/>
              </a:buClr>
              <a:buSzPts val="700"/>
              <a:buFont typeface="Arial"/>
              <a:buNone/>
              <a:defRPr i="1" sz="700">
                <a:solidFill>
                  <a:srgbClr val="7F7F7F"/>
                </a:solidFill>
              </a:defRPr>
            </a:lvl1pPr>
            <a:lvl2pPr indent="-228600" lvl="1" marL="914400" algn="l">
              <a:lnSpc>
                <a:spcPct val="100000"/>
              </a:lnSpc>
              <a:spcBef>
                <a:spcPts val="140"/>
              </a:spcBef>
              <a:spcAft>
                <a:spcPts val="0"/>
              </a:spcAft>
              <a:buClr>
                <a:srgbClr val="7F7F7F"/>
              </a:buClr>
              <a:buSzPts val="700"/>
              <a:buNone/>
              <a:defRPr i="1" sz="700">
                <a:solidFill>
                  <a:srgbClr val="7F7F7F"/>
                </a:solidFill>
              </a:defRPr>
            </a:lvl2pPr>
            <a:lvl3pPr indent="-228600" lvl="2" marL="1371600" algn="l">
              <a:lnSpc>
                <a:spcPct val="100000"/>
              </a:lnSpc>
              <a:spcBef>
                <a:spcPts val="140"/>
              </a:spcBef>
              <a:spcAft>
                <a:spcPts val="0"/>
              </a:spcAft>
              <a:buClr>
                <a:srgbClr val="7F7F7F"/>
              </a:buClr>
              <a:buSzPts val="700"/>
              <a:buNone/>
              <a:defRPr i="1" sz="700">
                <a:solidFill>
                  <a:srgbClr val="7F7F7F"/>
                </a:solidFill>
              </a:defRPr>
            </a:lvl3pPr>
            <a:lvl4pPr indent="-228600" lvl="3" marL="1828800" algn="l">
              <a:lnSpc>
                <a:spcPct val="100000"/>
              </a:lnSpc>
              <a:spcBef>
                <a:spcPts val="140"/>
              </a:spcBef>
              <a:spcAft>
                <a:spcPts val="0"/>
              </a:spcAft>
              <a:buClr>
                <a:srgbClr val="7F7F7F"/>
              </a:buClr>
              <a:buSzPts val="700"/>
              <a:buNone/>
              <a:defRPr i="1" sz="700">
                <a:solidFill>
                  <a:srgbClr val="7F7F7F"/>
                </a:solidFill>
              </a:defRPr>
            </a:lvl4pPr>
            <a:lvl5pPr indent="-228600" lvl="4" marL="2286000" algn="l">
              <a:lnSpc>
                <a:spcPct val="100000"/>
              </a:lnSpc>
              <a:spcBef>
                <a:spcPts val="140"/>
              </a:spcBef>
              <a:spcAft>
                <a:spcPts val="0"/>
              </a:spcAft>
              <a:buClr>
                <a:srgbClr val="7F7F7F"/>
              </a:buClr>
              <a:buSzPts val="700"/>
              <a:buNone/>
              <a:defRPr i="1" sz="700">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18"/>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lvl1pPr indent="-228600" lvl="0" marL="457200" algn="l">
              <a:lnSpc>
                <a:spcPct val="100000"/>
              </a:lnSpc>
              <a:spcBef>
                <a:spcPts val="240"/>
              </a:spcBef>
              <a:spcAft>
                <a:spcPts val="0"/>
              </a:spcAft>
              <a:buClr>
                <a:schemeClr val="lt1"/>
              </a:buClr>
              <a:buSzPts val="1200"/>
              <a:buFont typeface="Arial"/>
              <a:buNone/>
              <a:defRPr sz="1200" cap="none">
                <a:solidFill>
                  <a:schemeClr val="lt1"/>
                </a:solidFill>
              </a:defRPr>
            </a:lvl1pPr>
            <a:lvl2pPr indent="-228600" lvl="1" marL="914400" algn="l">
              <a:lnSpc>
                <a:spcPct val="100000"/>
              </a:lnSpc>
              <a:spcBef>
                <a:spcPts val="240"/>
              </a:spcBef>
              <a:spcAft>
                <a:spcPts val="0"/>
              </a:spcAft>
              <a:buClr>
                <a:schemeClr val="lt1"/>
              </a:buClr>
              <a:buSzPts val="1200"/>
              <a:buNone/>
              <a:defRPr sz="1200" cap="none">
                <a:solidFill>
                  <a:schemeClr val="lt1"/>
                </a:solidFill>
              </a:defRPr>
            </a:lvl2pPr>
            <a:lvl3pPr indent="-228600" lvl="2" marL="1371600" algn="l">
              <a:lnSpc>
                <a:spcPct val="100000"/>
              </a:lnSpc>
              <a:spcBef>
                <a:spcPts val="240"/>
              </a:spcBef>
              <a:spcAft>
                <a:spcPts val="0"/>
              </a:spcAft>
              <a:buClr>
                <a:schemeClr val="lt1"/>
              </a:buClr>
              <a:buSzPts val="1200"/>
              <a:buNone/>
              <a:defRPr sz="1200" cap="none">
                <a:solidFill>
                  <a:schemeClr val="lt1"/>
                </a:solidFill>
              </a:defRPr>
            </a:lvl3pPr>
            <a:lvl4pPr indent="-228600" lvl="3" marL="1828800" algn="l">
              <a:lnSpc>
                <a:spcPct val="100000"/>
              </a:lnSpc>
              <a:spcBef>
                <a:spcPts val="240"/>
              </a:spcBef>
              <a:spcAft>
                <a:spcPts val="0"/>
              </a:spcAft>
              <a:buClr>
                <a:schemeClr val="lt1"/>
              </a:buClr>
              <a:buSzPts val="1200"/>
              <a:buNone/>
              <a:defRPr sz="1200" cap="none">
                <a:solidFill>
                  <a:schemeClr val="lt1"/>
                </a:solidFill>
              </a:defRPr>
            </a:lvl4pPr>
            <a:lvl5pPr indent="-228600" lvl="4" marL="2286000" algn="l">
              <a:lnSpc>
                <a:spcPct val="100000"/>
              </a:lnSpc>
              <a:spcBef>
                <a:spcPts val="240"/>
              </a:spcBef>
              <a:spcAft>
                <a:spcPts val="0"/>
              </a:spcAft>
              <a:buClr>
                <a:schemeClr val="lt1"/>
              </a:buClr>
              <a:buSzPts val="1200"/>
              <a:buNone/>
              <a:defRPr sz="1200" cap="none">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5" name="Google Shape;35;p18"/>
          <p:cNvCxnSpPr/>
          <p:nvPr/>
        </p:nvCxnSpPr>
        <p:spPr>
          <a:xfrm>
            <a:off x="611982" y="612776"/>
            <a:ext cx="10968037" cy="0"/>
          </a:xfrm>
          <a:prstGeom prst="straightConnector1">
            <a:avLst/>
          </a:prstGeom>
          <a:noFill/>
          <a:ln cap="flat" cmpd="sng" w="9525">
            <a:solidFill>
              <a:srgbClr val="898D8D"/>
            </a:solidFill>
            <a:prstDash val="solid"/>
            <a:round/>
            <a:headEnd len="sm" w="sm" type="none"/>
            <a:tailEnd len="sm" w="sm" type="none"/>
          </a:ln>
          <a:effectLst>
            <a:outerShdw blurRad="40000" rotWithShape="0" dir="5400000" dist="20000">
              <a:srgbClr val="000000">
                <a:alpha val="37647"/>
              </a:srgbClr>
            </a:outerShdw>
          </a:effectLst>
        </p:spPr>
      </p:cxnSp>
      <p:sp>
        <p:nvSpPr>
          <p:cNvPr id="36" name="Google Shape;36;p18"/>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accent1"/>
              </a:buClr>
              <a:buSzPts val="1600"/>
              <a:buFont typeface="Arial"/>
              <a:buNone/>
              <a:defRPr b="1" sz="1600">
                <a:solidFill>
                  <a:schemeClr val="accent1"/>
                </a:solidFill>
              </a:defRPr>
            </a:lvl1pPr>
            <a:lvl2pPr indent="-228600" lvl="1" marL="914400" algn="l">
              <a:lnSpc>
                <a:spcPct val="100000"/>
              </a:lnSpc>
              <a:spcBef>
                <a:spcPts val="320"/>
              </a:spcBef>
              <a:spcAft>
                <a:spcPts val="0"/>
              </a:spcAft>
              <a:buClr>
                <a:schemeClr val="accent1"/>
              </a:buClr>
              <a:buSzPts val="1600"/>
              <a:buNone/>
              <a:defRPr b="1" sz="1600">
                <a:solidFill>
                  <a:schemeClr val="accent1"/>
                </a:solidFill>
              </a:defRPr>
            </a:lvl2pPr>
            <a:lvl3pPr indent="-228600" lvl="2" marL="1371600" algn="l">
              <a:lnSpc>
                <a:spcPct val="100000"/>
              </a:lnSpc>
              <a:spcBef>
                <a:spcPts val="320"/>
              </a:spcBef>
              <a:spcAft>
                <a:spcPts val="0"/>
              </a:spcAft>
              <a:buClr>
                <a:schemeClr val="accent1"/>
              </a:buClr>
              <a:buSzPts val="1600"/>
              <a:buNone/>
              <a:defRPr b="1" sz="1600">
                <a:solidFill>
                  <a:schemeClr val="accent1"/>
                </a:solidFill>
              </a:defRPr>
            </a:lvl3pPr>
            <a:lvl4pPr indent="-228600" lvl="3" marL="1828800" algn="l">
              <a:lnSpc>
                <a:spcPct val="100000"/>
              </a:lnSpc>
              <a:spcBef>
                <a:spcPts val="320"/>
              </a:spcBef>
              <a:spcAft>
                <a:spcPts val="0"/>
              </a:spcAft>
              <a:buClr>
                <a:schemeClr val="accent1"/>
              </a:buClr>
              <a:buSzPts val="1600"/>
              <a:buNone/>
              <a:defRPr b="1" sz="1600">
                <a:solidFill>
                  <a:schemeClr val="accent1"/>
                </a:solidFill>
              </a:defRPr>
            </a:lvl4pPr>
            <a:lvl5pPr indent="-228600" lvl="4" marL="2286000" algn="l">
              <a:lnSpc>
                <a:spcPct val="100000"/>
              </a:lnSpc>
              <a:spcBef>
                <a:spcPts val="320"/>
              </a:spcBef>
              <a:spcAft>
                <a:spcPts val="0"/>
              </a:spcAft>
              <a:buClr>
                <a:schemeClr val="accent1"/>
              </a:buClr>
              <a:buSzPts val="1600"/>
              <a:buNone/>
              <a:defRPr b="1" sz="16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18"/>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1pPr>
            <a:lvl2pPr indent="0" lvl="1"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2pPr>
            <a:lvl3pPr indent="0" lvl="2"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3pPr>
            <a:lvl4pPr indent="0" lvl="3"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4pPr>
            <a:lvl5pPr indent="0" lvl="4"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5pPr>
            <a:lvl6pPr indent="0" lvl="5"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6pPr>
            <a:lvl7pPr indent="0" lvl="6"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7pPr>
            <a:lvl8pPr indent="0" lvl="7"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8pPr>
            <a:lvl9pPr indent="0" lvl="8"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 name="Shape 39"/>
        <p:cNvGrpSpPr/>
        <p:nvPr/>
      </p:nvGrpSpPr>
      <p:grpSpPr>
        <a:xfrm>
          <a:off x="0" y="0"/>
          <a:ext cx="0" cy="0"/>
          <a:chOff x="0" y="0"/>
          <a:chExt cx="0" cy="0"/>
        </a:xfrm>
      </p:grpSpPr>
      <p:sp>
        <p:nvSpPr>
          <p:cNvPr id="40" name="Google Shape;40;p19"/>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C8364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lvl1pPr indent="-228600" lvl="0" marL="457200" algn="l">
              <a:lnSpc>
                <a:spcPct val="100000"/>
              </a:lnSpc>
              <a:spcBef>
                <a:spcPts val="240"/>
              </a:spcBef>
              <a:spcAft>
                <a:spcPts val="0"/>
              </a:spcAft>
              <a:buClr>
                <a:schemeClr val="lt1"/>
              </a:buClr>
              <a:buSzPts val="1200"/>
              <a:buFont typeface="Arial"/>
              <a:buNone/>
              <a:defRPr sz="1200" cap="none">
                <a:solidFill>
                  <a:schemeClr val="lt1"/>
                </a:solidFill>
              </a:defRPr>
            </a:lvl1pPr>
            <a:lvl2pPr indent="-228600" lvl="1" marL="914400" algn="l">
              <a:lnSpc>
                <a:spcPct val="100000"/>
              </a:lnSpc>
              <a:spcBef>
                <a:spcPts val="240"/>
              </a:spcBef>
              <a:spcAft>
                <a:spcPts val="0"/>
              </a:spcAft>
              <a:buClr>
                <a:schemeClr val="lt1"/>
              </a:buClr>
              <a:buSzPts val="1200"/>
              <a:buNone/>
              <a:defRPr sz="1200" cap="none">
                <a:solidFill>
                  <a:schemeClr val="lt1"/>
                </a:solidFill>
              </a:defRPr>
            </a:lvl2pPr>
            <a:lvl3pPr indent="-228600" lvl="2" marL="1371600" algn="l">
              <a:lnSpc>
                <a:spcPct val="100000"/>
              </a:lnSpc>
              <a:spcBef>
                <a:spcPts val="240"/>
              </a:spcBef>
              <a:spcAft>
                <a:spcPts val="0"/>
              </a:spcAft>
              <a:buClr>
                <a:schemeClr val="lt1"/>
              </a:buClr>
              <a:buSzPts val="1200"/>
              <a:buNone/>
              <a:defRPr sz="1200" cap="none">
                <a:solidFill>
                  <a:schemeClr val="lt1"/>
                </a:solidFill>
              </a:defRPr>
            </a:lvl3pPr>
            <a:lvl4pPr indent="-228600" lvl="3" marL="1828800" algn="l">
              <a:lnSpc>
                <a:spcPct val="100000"/>
              </a:lnSpc>
              <a:spcBef>
                <a:spcPts val="240"/>
              </a:spcBef>
              <a:spcAft>
                <a:spcPts val="0"/>
              </a:spcAft>
              <a:buClr>
                <a:schemeClr val="lt1"/>
              </a:buClr>
              <a:buSzPts val="1200"/>
              <a:buNone/>
              <a:defRPr sz="1200" cap="none">
                <a:solidFill>
                  <a:schemeClr val="lt1"/>
                </a:solidFill>
              </a:defRPr>
            </a:lvl4pPr>
            <a:lvl5pPr indent="-228600" lvl="4" marL="2286000" algn="l">
              <a:lnSpc>
                <a:spcPct val="100000"/>
              </a:lnSpc>
              <a:spcBef>
                <a:spcPts val="240"/>
              </a:spcBef>
              <a:spcAft>
                <a:spcPts val="0"/>
              </a:spcAft>
              <a:buClr>
                <a:schemeClr val="lt1"/>
              </a:buClr>
              <a:buSzPts val="1200"/>
              <a:buNone/>
              <a:defRPr sz="1200" cap="none">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19"/>
          <p:cNvSpPr txBox="1"/>
          <p:nvPr>
            <p:ph idx="2"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accent1"/>
              </a:buClr>
              <a:buSzPts val="1600"/>
              <a:buFont typeface="Arial"/>
              <a:buNone/>
              <a:defRPr b="1" sz="1600">
                <a:solidFill>
                  <a:schemeClr val="accent1"/>
                </a:solidFill>
              </a:defRPr>
            </a:lvl1pPr>
            <a:lvl2pPr indent="-228600" lvl="1" marL="914400" algn="l">
              <a:lnSpc>
                <a:spcPct val="100000"/>
              </a:lnSpc>
              <a:spcBef>
                <a:spcPts val="320"/>
              </a:spcBef>
              <a:spcAft>
                <a:spcPts val="0"/>
              </a:spcAft>
              <a:buClr>
                <a:schemeClr val="accent1"/>
              </a:buClr>
              <a:buSzPts val="1600"/>
              <a:buNone/>
              <a:defRPr b="1" sz="1600">
                <a:solidFill>
                  <a:schemeClr val="accent1"/>
                </a:solidFill>
              </a:defRPr>
            </a:lvl2pPr>
            <a:lvl3pPr indent="-228600" lvl="2" marL="1371600" algn="l">
              <a:lnSpc>
                <a:spcPct val="100000"/>
              </a:lnSpc>
              <a:spcBef>
                <a:spcPts val="320"/>
              </a:spcBef>
              <a:spcAft>
                <a:spcPts val="0"/>
              </a:spcAft>
              <a:buClr>
                <a:schemeClr val="accent1"/>
              </a:buClr>
              <a:buSzPts val="1600"/>
              <a:buNone/>
              <a:defRPr b="1" sz="1600">
                <a:solidFill>
                  <a:schemeClr val="accent1"/>
                </a:solidFill>
              </a:defRPr>
            </a:lvl3pPr>
            <a:lvl4pPr indent="-228600" lvl="3" marL="1828800" algn="l">
              <a:lnSpc>
                <a:spcPct val="100000"/>
              </a:lnSpc>
              <a:spcBef>
                <a:spcPts val="320"/>
              </a:spcBef>
              <a:spcAft>
                <a:spcPts val="0"/>
              </a:spcAft>
              <a:buClr>
                <a:schemeClr val="accent1"/>
              </a:buClr>
              <a:buSzPts val="1600"/>
              <a:buNone/>
              <a:defRPr b="1" sz="1600">
                <a:solidFill>
                  <a:schemeClr val="accent1"/>
                </a:solidFill>
              </a:defRPr>
            </a:lvl4pPr>
            <a:lvl5pPr indent="-228600" lvl="4" marL="2286000" algn="l">
              <a:lnSpc>
                <a:spcPct val="100000"/>
              </a:lnSpc>
              <a:spcBef>
                <a:spcPts val="320"/>
              </a:spcBef>
              <a:spcAft>
                <a:spcPts val="0"/>
              </a:spcAft>
              <a:buClr>
                <a:schemeClr val="accent1"/>
              </a:buClr>
              <a:buSzPts val="1600"/>
              <a:buNone/>
              <a:defRPr b="1" sz="16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19"/>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4" name="Google Shape;44;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1pPr>
            <a:lvl2pPr indent="0" lvl="1"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2pPr>
            <a:lvl3pPr indent="0" lvl="2"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3pPr>
            <a:lvl4pPr indent="0" lvl="3"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4pPr>
            <a:lvl5pPr indent="0" lvl="4"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5pPr>
            <a:lvl6pPr indent="0" lvl="5"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6pPr>
            <a:lvl7pPr indent="0" lvl="6"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7pPr>
            <a:lvl8pPr indent="0" lvl="7"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8pPr>
            <a:lvl9pPr indent="0" lvl="8" marL="0"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9pPr>
          </a:lstStyle>
          <a:p>
            <a:pPr indent="0" lvl="0" marL="0" rtl="0" algn="l">
              <a:spcBef>
                <a:spcPts val="0"/>
              </a:spcBef>
              <a:spcAft>
                <a:spcPts val="0"/>
              </a:spcAft>
              <a:buNone/>
            </a:pPr>
            <a:r>
              <a:t/>
            </a:r>
            <a:endParaRPr/>
          </a:p>
        </p:txBody>
      </p:sp>
      <p:sp>
        <p:nvSpPr>
          <p:cNvPr id="45" name="Google Shape;45;p19"/>
          <p:cNvSpPr txBox="1"/>
          <p:nvPr>
            <p:ph idx="3" type="body"/>
          </p:nvPr>
        </p:nvSpPr>
        <p:spPr>
          <a:xfrm>
            <a:off x="612000" y="5813200"/>
            <a:ext cx="10958510" cy="23812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40"/>
              </a:spcBef>
              <a:spcAft>
                <a:spcPts val="0"/>
              </a:spcAft>
              <a:buClr>
                <a:srgbClr val="7F7F7F"/>
              </a:buClr>
              <a:buSzPts val="700"/>
              <a:buFont typeface="Arial"/>
              <a:buNone/>
              <a:defRPr i="1" sz="700">
                <a:solidFill>
                  <a:srgbClr val="7F7F7F"/>
                </a:solidFill>
              </a:defRPr>
            </a:lvl1pPr>
            <a:lvl2pPr indent="-228600" lvl="1" marL="914400" algn="l">
              <a:lnSpc>
                <a:spcPct val="100000"/>
              </a:lnSpc>
              <a:spcBef>
                <a:spcPts val="140"/>
              </a:spcBef>
              <a:spcAft>
                <a:spcPts val="0"/>
              </a:spcAft>
              <a:buClr>
                <a:srgbClr val="7F7F7F"/>
              </a:buClr>
              <a:buSzPts val="700"/>
              <a:buNone/>
              <a:defRPr i="1" sz="700">
                <a:solidFill>
                  <a:srgbClr val="7F7F7F"/>
                </a:solidFill>
              </a:defRPr>
            </a:lvl2pPr>
            <a:lvl3pPr indent="-228600" lvl="2" marL="1371600" algn="l">
              <a:lnSpc>
                <a:spcPct val="100000"/>
              </a:lnSpc>
              <a:spcBef>
                <a:spcPts val="140"/>
              </a:spcBef>
              <a:spcAft>
                <a:spcPts val="0"/>
              </a:spcAft>
              <a:buClr>
                <a:srgbClr val="7F7F7F"/>
              </a:buClr>
              <a:buSzPts val="700"/>
              <a:buNone/>
              <a:defRPr i="1" sz="700">
                <a:solidFill>
                  <a:srgbClr val="7F7F7F"/>
                </a:solidFill>
              </a:defRPr>
            </a:lvl3pPr>
            <a:lvl4pPr indent="-228600" lvl="3" marL="1828800" algn="l">
              <a:lnSpc>
                <a:spcPct val="100000"/>
              </a:lnSpc>
              <a:spcBef>
                <a:spcPts val="140"/>
              </a:spcBef>
              <a:spcAft>
                <a:spcPts val="0"/>
              </a:spcAft>
              <a:buClr>
                <a:srgbClr val="7F7F7F"/>
              </a:buClr>
              <a:buSzPts val="700"/>
              <a:buNone/>
              <a:defRPr i="1" sz="700">
                <a:solidFill>
                  <a:srgbClr val="7F7F7F"/>
                </a:solidFill>
              </a:defRPr>
            </a:lvl4pPr>
            <a:lvl5pPr indent="-228600" lvl="4" marL="2286000" algn="l">
              <a:lnSpc>
                <a:spcPct val="100000"/>
              </a:lnSpc>
              <a:spcBef>
                <a:spcPts val="140"/>
              </a:spcBef>
              <a:spcAft>
                <a:spcPts val="0"/>
              </a:spcAft>
              <a:buClr>
                <a:srgbClr val="7F7F7F"/>
              </a:buClr>
              <a:buSzPts val="700"/>
              <a:buNone/>
              <a:defRPr i="1" sz="700">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1">
  <p:cSld name="2_Content-1">
    <p:spTree>
      <p:nvGrpSpPr>
        <p:cNvPr id="46" name="Shape 46"/>
        <p:cNvGrpSpPr/>
        <p:nvPr/>
      </p:nvGrpSpPr>
      <p:grpSpPr>
        <a:xfrm>
          <a:off x="0" y="0"/>
          <a:ext cx="0" cy="0"/>
          <a:chOff x="0" y="0"/>
          <a:chExt cx="0" cy="0"/>
        </a:xfrm>
      </p:grpSpPr>
      <p:sp>
        <p:nvSpPr>
          <p:cNvPr id="47" name="Google Shape;47;p21"/>
          <p:cNvSpPr txBox="1"/>
          <p:nvPr>
            <p:ph type="ctrTitle"/>
          </p:nvPr>
        </p:nvSpPr>
        <p:spPr>
          <a:xfrm>
            <a:off x="515939" y="621582"/>
            <a:ext cx="11160124" cy="148831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83640"/>
              </a:buClr>
              <a:buSzPts val="4000"/>
              <a:buFont typeface="Arial"/>
              <a:buNone/>
              <a:defRPr b="1" i="0" sz="4000">
                <a:solidFill>
                  <a:srgbClr val="C8364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1"/>
          <p:cNvSpPr txBox="1"/>
          <p:nvPr>
            <p:ph idx="1" type="body"/>
          </p:nvPr>
        </p:nvSpPr>
        <p:spPr>
          <a:xfrm>
            <a:off x="515938" y="2092325"/>
            <a:ext cx="7366000" cy="4216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accent2"/>
              </a:buClr>
              <a:buSzPts val="2400"/>
              <a:buNone/>
              <a:defRPr b="0" i="0" sz="2400">
                <a:solidFill>
                  <a:schemeClr val="accent2"/>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21"/>
          <p:cNvSpPr/>
          <p:nvPr>
            <p:ph idx="2" type="pic"/>
          </p:nvPr>
        </p:nvSpPr>
        <p:spPr>
          <a:xfrm>
            <a:off x="8143149" y="1824794"/>
            <a:ext cx="3532912" cy="3532912"/>
          </a:xfrm>
          <a:prstGeom prst="ellipse">
            <a:avLst/>
          </a:prstGeom>
          <a:solidFill>
            <a:schemeClr val="accent5"/>
          </a:solidFill>
          <a:ln>
            <a:noFill/>
          </a:ln>
        </p:spPr>
      </p:sp>
      <p:sp>
        <p:nvSpPr>
          <p:cNvPr id="50" name="Google Shape;50;p21"/>
          <p:cNvSpPr txBox="1"/>
          <p:nvPr>
            <p:ph idx="3" type="body"/>
          </p:nvPr>
        </p:nvSpPr>
        <p:spPr>
          <a:xfrm>
            <a:off x="515938" y="289630"/>
            <a:ext cx="3600450" cy="313100"/>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accent3"/>
              </a:buClr>
              <a:buSzPts val="1000"/>
              <a:buNone/>
              <a:defRPr b="0" i="0" sz="1000">
                <a:solidFill>
                  <a:schemeClr val="accent3"/>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21"/>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000"/>
              <a:buFont typeface="Arial"/>
              <a:buNone/>
              <a:defRPr b="0" i="0" sz="1000">
                <a:solidFill>
                  <a:schemeClr val="lt1"/>
                </a:solidFill>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2">
  <p:cSld name="2_Content-2">
    <p:bg>
      <p:bgPr>
        <a:solidFill>
          <a:srgbClr val="C00000"/>
        </a:solidFill>
      </p:bgPr>
    </p:bg>
    <p:spTree>
      <p:nvGrpSpPr>
        <p:cNvPr id="52" name="Shape 52"/>
        <p:cNvGrpSpPr/>
        <p:nvPr/>
      </p:nvGrpSpPr>
      <p:grpSpPr>
        <a:xfrm>
          <a:off x="0" y="0"/>
          <a:ext cx="0" cy="0"/>
          <a:chOff x="0" y="0"/>
          <a:chExt cx="0" cy="0"/>
        </a:xfrm>
      </p:grpSpPr>
      <p:sp>
        <p:nvSpPr>
          <p:cNvPr id="53" name="Google Shape;53;p22"/>
          <p:cNvSpPr txBox="1"/>
          <p:nvPr>
            <p:ph idx="1" type="body"/>
          </p:nvPr>
        </p:nvSpPr>
        <p:spPr>
          <a:xfrm>
            <a:off x="515938" y="1552879"/>
            <a:ext cx="5472112" cy="8556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1"/>
              </a:buClr>
              <a:buSzPts val="2400"/>
              <a:buNone/>
              <a:defRPr b="0" i="0" sz="2400">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22"/>
          <p:cNvSpPr txBox="1"/>
          <p:nvPr>
            <p:ph idx="2" type="body"/>
          </p:nvPr>
        </p:nvSpPr>
        <p:spPr>
          <a:xfrm>
            <a:off x="515938" y="2581275"/>
            <a:ext cx="5472112" cy="36433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accent2"/>
              </a:buClr>
              <a:buSzPts val="1400"/>
              <a:buNone/>
              <a:defRPr b="0" i="0" sz="1400">
                <a:solidFill>
                  <a:schemeClr val="accent2"/>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22"/>
          <p:cNvSpPr txBox="1"/>
          <p:nvPr>
            <p:ph idx="3" type="body"/>
          </p:nvPr>
        </p:nvSpPr>
        <p:spPr>
          <a:xfrm>
            <a:off x="515938" y="289630"/>
            <a:ext cx="3600450" cy="313100"/>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accent3"/>
              </a:buClr>
              <a:buSzPts val="1000"/>
              <a:buNone/>
              <a:defRPr b="0" i="0" sz="1000">
                <a:solidFill>
                  <a:schemeClr val="accent3"/>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22"/>
          <p:cNvSpPr txBox="1"/>
          <p:nvPr>
            <p:ph idx="4" type="body"/>
          </p:nvPr>
        </p:nvSpPr>
        <p:spPr>
          <a:xfrm>
            <a:off x="6201513" y="2581275"/>
            <a:ext cx="5472112" cy="36433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accent2"/>
              </a:buClr>
              <a:buSzPts val="1400"/>
              <a:buNone/>
              <a:defRPr b="0" i="0" sz="1400">
                <a:solidFill>
                  <a:schemeClr val="accent2"/>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22"/>
          <p:cNvSpPr txBox="1"/>
          <p:nvPr>
            <p:ph type="ctrTitle"/>
          </p:nvPr>
        </p:nvSpPr>
        <p:spPr>
          <a:xfrm>
            <a:off x="515939" y="616939"/>
            <a:ext cx="11160124" cy="93186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83640"/>
              </a:buClr>
              <a:buSzPts val="4000"/>
              <a:buFont typeface="Arial"/>
              <a:buNone/>
              <a:defRPr b="1" i="0" sz="4000">
                <a:solidFill>
                  <a:srgbClr val="C8364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000"/>
              <a:buFont typeface="Arial"/>
              <a:buNone/>
              <a:defRPr b="0" i="0" sz="1000">
                <a:solidFill>
                  <a:schemeClr val="lt1"/>
                </a:solidFill>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3">
  <p:cSld name="2_Content-3">
    <p:spTree>
      <p:nvGrpSpPr>
        <p:cNvPr id="59" name="Shape 59"/>
        <p:cNvGrpSpPr/>
        <p:nvPr/>
      </p:nvGrpSpPr>
      <p:grpSpPr>
        <a:xfrm>
          <a:off x="0" y="0"/>
          <a:ext cx="0" cy="0"/>
          <a:chOff x="0" y="0"/>
          <a:chExt cx="0" cy="0"/>
        </a:xfrm>
      </p:grpSpPr>
      <p:sp>
        <p:nvSpPr>
          <p:cNvPr id="60" name="Google Shape;60;p23"/>
          <p:cNvSpPr txBox="1"/>
          <p:nvPr>
            <p:ph idx="1" type="body"/>
          </p:nvPr>
        </p:nvSpPr>
        <p:spPr>
          <a:xfrm>
            <a:off x="515938" y="2061837"/>
            <a:ext cx="5472112" cy="855663"/>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Clr>
                <a:schemeClr val="dk1"/>
              </a:buClr>
              <a:buSzPts val="2400"/>
              <a:buNone/>
              <a:defRPr b="0" i="0" sz="2400">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3"/>
          <p:cNvSpPr txBox="1"/>
          <p:nvPr>
            <p:ph idx="2" type="body"/>
          </p:nvPr>
        </p:nvSpPr>
        <p:spPr>
          <a:xfrm>
            <a:off x="515938" y="3009106"/>
            <a:ext cx="5472112" cy="32154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accent2"/>
              </a:buClr>
              <a:buSzPts val="1400"/>
              <a:buNone/>
              <a:defRPr b="0" i="0" sz="1400">
                <a:solidFill>
                  <a:schemeClr val="accent2"/>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23"/>
          <p:cNvSpPr txBox="1"/>
          <p:nvPr>
            <p:ph type="ctrTitle"/>
          </p:nvPr>
        </p:nvSpPr>
        <p:spPr>
          <a:xfrm>
            <a:off x="515939" y="647488"/>
            <a:ext cx="5472111" cy="128119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83640"/>
              </a:buClr>
              <a:buSzPts val="4000"/>
              <a:buFont typeface="Arial"/>
              <a:buNone/>
              <a:defRPr b="1" i="0" sz="4000">
                <a:solidFill>
                  <a:srgbClr val="C8364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txBox="1"/>
          <p:nvPr>
            <p:ph idx="3" type="body"/>
          </p:nvPr>
        </p:nvSpPr>
        <p:spPr>
          <a:xfrm>
            <a:off x="515938" y="289630"/>
            <a:ext cx="3600450" cy="313100"/>
          </a:xfrm>
          <a:prstGeom prst="rect">
            <a:avLst/>
          </a:prstGeom>
          <a:noFill/>
          <a:ln>
            <a:noFill/>
          </a:ln>
        </p:spPr>
        <p:txBody>
          <a:bodyPr anchorCtr="0" anchor="t" bIns="45700" lIns="91425" spcFirstLastPara="1" rIns="91425" wrap="square" tIns="45700">
            <a:noAutofit/>
          </a:bodyPr>
          <a:lstStyle>
            <a:lvl1pPr indent="-228600" lvl="0" marL="457200" algn="l">
              <a:spcBef>
                <a:spcPts val="200"/>
              </a:spcBef>
              <a:spcAft>
                <a:spcPts val="0"/>
              </a:spcAft>
              <a:buClr>
                <a:schemeClr val="accent3"/>
              </a:buClr>
              <a:buSzPts val="1000"/>
              <a:buNone/>
              <a:defRPr b="0" i="0" sz="1000">
                <a:solidFill>
                  <a:schemeClr val="accent3"/>
                </a:solidFill>
                <a:latin typeface="Arial"/>
                <a:ea typeface="Arial"/>
                <a:cs typeface="Arial"/>
                <a:sym typeface="Aria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23"/>
          <p:cNvSpPr/>
          <p:nvPr>
            <p:ph idx="4" type="pic"/>
          </p:nvPr>
        </p:nvSpPr>
        <p:spPr>
          <a:xfrm>
            <a:off x="6424825" y="788474"/>
            <a:ext cx="4988242" cy="4988242"/>
          </a:xfrm>
          <a:prstGeom prst="ellipse">
            <a:avLst/>
          </a:prstGeom>
          <a:solidFill>
            <a:schemeClr val="accent5"/>
          </a:solidFill>
          <a:ln>
            <a:noFill/>
          </a:ln>
        </p:spPr>
      </p:sp>
      <p:sp>
        <p:nvSpPr>
          <p:cNvPr id="65" name="Google Shape;65;p23"/>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000"/>
              <a:buFont typeface="Arial"/>
              <a:buNone/>
              <a:defRPr b="0" i="0" sz="1000">
                <a:solidFill>
                  <a:schemeClr val="lt1"/>
                </a:solidFill>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tatement">
  <p:cSld name="3_Statement">
    <p:spTree>
      <p:nvGrpSpPr>
        <p:cNvPr id="66" name="Shape 66"/>
        <p:cNvGrpSpPr/>
        <p:nvPr/>
      </p:nvGrpSpPr>
      <p:grpSpPr>
        <a:xfrm>
          <a:off x="0" y="0"/>
          <a:ext cx="0" cy="0"/>
          <a:chOff x="0" y="0"/>
          <a:chExt cx="0" cy="0"/>
        </a:xfrm>
      </p:grpSpPr>
      <p:sp>
        <p:nvSpPr>
          <p:cNvPr id="67" name="Google Shape;67;p24"/>
          <p:cNvSpPr/>
          <p:nvPr/>
        </p:nvSpPr>
        <p:spPr>
          <a:xfrm>
            <a:off x="0" y="-569619"/>
            <a:ext cx="12192000" cy="6858000"/>
          </a:xfrm>
          <a:prstGeom prst="rect">
            <a:avLst/>
          </a:prstGeom>
          <a:solidFill>
            <a:srgbClr val="C8364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Jost SemiBold"/>
              <a:buNone/>
            </a:pPr>
            <a:r>
              <a:t/>
            </a:r>
            <a:endParaRPr b="0" i="0" sz="1800" u="none" cap="none" strike="noStrike">
              <a:solidFill>
                <a:schemeClr val="lt1"/>
              </a:solidFill>
              <a:latin typeface="Jost SemiBold"/>
              <a:ea typeface="Jost SemiBold"/>
              <a:cs typeface="Jost SemiBold"/>
              <a:sym typeface="Jost SemiBold"/>
            </a:endParaRPr>
          </a:p>
        </p:txBody>
      </p:sp>
      <p:sp>
        <p:nvSpPr>
          <p:cNvPr id="68" name="Google Shape;68;p24"/>
          <p:cNvSpPr txBox="1"/>
          <p:nvPr>
            <p:ph type="ctrTitle"/>
          </p:nvPr>
        </p:nvSpPr>
        <p:spPr>
          <a:xfrm>
            <a:off x="515939" y="1489916"/>
            <a:ext cx="11160124" cy="38781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4000"/>
              <a:buFont typeface="Arial"/>
              <a:buNone/>
              <a:defRPr b="0" i="0"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4"/>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000"/>
              <a:buFont typeface="Arial"/>
              <a:buNone/>
              <a:defRPr b="0" i="0" sz="1000">
                <a:solidFill>
                  <a:schemeClr val="lt1"/>
                </a:solidFill>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 name="Shape 5"/>
        <p:cNvGrpSpPr/>
        <p:nvPr/>
      </p:nvGrpSpPr>
      <p:grpSpPr>
        <a:xfrm>
          <a:off x="0" y="0"/>
          <a:ext cx="0" cy="0"/>
          <a:chOff x="0" y="0"/>
          <a:chExt cx="0" cy="0"/>
        </a:xfrm>
      </p:grpSpPr>
      <p:pic>
        <p:nvPicPr>
          <p:cNvPr descr="2025_ARIAS_PP_MASTER.png" id="6" name="Google Shape;6;p15"/>
          <p:cNvPicPr preferRelativeResize="0"/>
          <p:nvPr/>
        </p:nvPicPr>
        <p:blipFill rotWithShape="1">
          <a:blip r:embed="rId1">
            <a:alphaModFix/>
          </a:blip>
          <a:srcRect b="0" l="0" r="0" t="0"/>
          <a:stretch/>
        </p:blipFill>
        <p:spPr>
          <a:xfrm>
            <a:off x="-37511" y="-252333"/>
            <a:ext cx="12267022" cy="7362666"/>
          </a:xfrm>
          <a:prstGeom prst="rect">
            <a:avLst/>
          </a:prstGeom>
          <a:noFill/>
          <a:ln>
            <a:noFill/>
          </a:ln>
        </p:spPr>
      </p:pic>
      <p:sp>
        <p:nvSpPr>
          <p:cNvPr id="7" name="Google Shape;7;p15"/>
          <p:cNvSpPr txBox="1"/>
          <p:nvPr>
            <p:ph type="title"/>
          </p:nvPr>
        </p:nvSpPr>
        <p:spPr>
          <a:xfrm>
            <a:off x="1826683" y="769937"/>
            <a:ext cx="9753601" cy="1668463"/>
          </a:xfrm>
          <a:prstGeom prst="rect">
            <a:avLst/>
          </a:prstGeom>
          <a:noFill/>
          <a:ln>
            <a:noFill/>
          </a:ln>
        </p:spPr>
        <p:txBody>
          <a:bodyPr anchorCtr="0" anchor="ctr" bIns="45700" lIns="45700" spcFirstLastPara="1" rIns="45700" wrap="square" tIns="45700">
            <a:normAutofit/>
          </a:bodyPr>
          <a:lstStyle>
            <a:lvl1pPr lvl="0"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9pPr>
          </a:lstStyle>
          <a:p/>
        </p:txBody>
      </p:sp>
      <p:sp>
        <p:nvSpPr>
          <p:cNvPr id="8" name="Google Shape;8;p15"/>
          <p:cNvSpPr txBox="1"/>
          <p:nvPr>
            <p:ph idx="1" type="body"/>
          </p:nvPr>
        </p:nvSpPr>
        <p:spPr>
          <a:xfrm>
            <a:off x="6805083" y="2438400"/>
            <a:ext cx="4775201" cy="4419600"/>
          </a:xfrm>
          <a:prstGeom prst="rect">
            <a:avLst/>
          </a:prstGeom>
          <a:noFill/>
          <a:ln>
            <a:noFill/>
          </a:ln>
        </p:spPr>
        <p:txBody>
          <a:bodyPr anchorCtr="0" anchor="t" bIns="45700" lIns="45700" spcFirstLastPara="1" rIns="45700" wrap="square" tIns="45700">
            <a:normAutofit/>
          </a:bodyPr>
          <a:lstStyle>
            <a:lvl1pPr indent="-317500" lvl="0" marL="4572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3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 name="Google Shape;9;p15"/>
          <p:cNvSpPr txBox="1"/>
          <p:nvPr>
            <p:ph idx="12" type="sldNum"/>
          </p:nvPr>
        </p:nvSpPr>
        <p:spPr>
          <a:xfrm>
            <a:off x="8463946" y="6221731"/>
            <a:ext cx="273654" cy="26923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1pPr>
            <a:lvl2pPr indent="0" lvl="1"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2pPr>
            <a:lvl3pPr indent="0" lvl="2"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3pPr>
            <a:lvl4pPr indent="0" lvl="3"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4pPr>
            <a:lvl5pPr indent="0" lvl="4"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5pPr>
            <a:lvl6pPr indent="0" lvl="5"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6pPr>
            <a:lvl7pPr indent="0" lvl="6"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7pPr>
            <a:lvl8pPr indent="0" lvl="7"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8pPr>
            <a:lvl9pPr indent="0" lvl="8" marL="0" marR="0" rtl="0" algn="r">
              <a:lnSpc>
                <a:spcPct val="100000"/>
              </a:lnSpc>
              <a:spcBef>
                <a:spcPts val="0"/>
              </a:spcBef>
              <a:spcAft>
                <a:spcPts val="0"/>
              </a:spcAft>
              <a:buClr>
                <a:srgbClr val="000000"/>
              </a:buClr>
              <a:buSzPts val="1200"/>
              <a:buFont typeface="Jost"/>
              <a:buNone/>
              <a:defRPr b="0" i="0" sz="1200" u="none" cap="none" strike="noStrike">
                <a:solidFill>
                  <a:srgbClr val="000000"/>
                </a:solidFill>
                <a:latin typeface="Jost"/>
                <a:ea typeface="Jost"/>
                <a:cs typeface="Jost"/>
                <a:sym typeface="Jos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17"/>
          <p:cNvSpPr/>
          <p:nvPr/>
        </p:nvSpPr>
        <p:spPr>
          <a:xfrm>
            <a:off x="-47413" y="-311573"/>
            <a:ext cx="12300373" cy="7227146"/>
          </a:xfrm>
          <a:prstGeom prst="rect">
            <a:avLst/>
          </a:prstGeom>
          <a:solidFill>
            <a:srgbClr val="C836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Jost SemiBold"/>
              <a:buNone/>
            </a:pPr>
            <a:r>
              <a:t/>
            </a:r>
            <a:endParaRPr b="0" i="0" sz="1800" u="none" cap="none" strike="noStrike">
              <a:solidFill>
                <a:schemeClr val="accent1"/>
              </a:solidFill>
              <a:latin typeface="Jost SemiBold"/>
              <a:ea typeface="Jost SemiBold"/>
              <a:cs typeface="Jost SemiBold"/>
              <a:sym typeface="Jost SemiBold"/>
            </a:endParaRPr>
          </a:p>
        </p:txBody>
      </p:sp>
      <p:sp>
        <p:nvSpPr>
          <p:cNvPr id="25" name="Google Shape;25;p17"/>
          <p:cNvSpPr/>
          <p:nvPr/>
        </p:nvSpPr>
        <p:spPr>
          <a:xfrm>
            <a:off x="0" y="-570335"/>
            <a:ext cx="12192000" cy="6858000"/>
          </a:xfrm>
          <a:prstGeom prst="rect">
            <a:avLst/>
          </a:prstGeom>
          <a:solidFill>
            <a:schemeClr val="lt1"/>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Jost SemiBold"/>
              <a:buNone/>
            </a:pPr>
            <a:r>
              <a:t/>
            </a:r>
            <a:endParaRPr b="0" i="0" sz="1800" u="none" cap="none" strike="noStrike">
              <a:solidFill>
                <a:schemeClr val="lt1"/>
              </a:solidFill>
              <a:latin typeface="Jost SemiBold"/>
              <a:ea typeface="Jost SemiBold"/>
              <a:cs typeface="Jost SemiBold"/>
              <a:sym typeface="Jost SemiBold"/>
            </a:endParaRPr>
          </a:p>
        </p:txBody>
      </p:sp>
      <p:sp>
        <p:nvSpPr>
          <p:cNvPr id="26" name="Google Shape;26;p17"/>
          <p:cNvSpPr txBox="1"/>
          <p:nvPr>
            <p:ph type="title"/>
          </p:nvPr>
        </p:nvSpPr>
        <p:spPr>
          <a:xfrm>
            <a:off x="515938" y="274638"/>
            <a:ext cx="11160124"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C83640"/>
              </a:buClr>
              <a:buSzPts val="4000"/>
              <a:buFont typeface="Arial"/>
              <a:buNone/>
              <a:defRPr b="1" i="0" sz="4000" u="none" cap="none" strike="noStrike">
                <a:solidFill>
                  <a:srgbClr val="C8364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7"/>
          <p:cNvSpPr txBox="1"/>
          <p:nvPr>
            <p:ph idx="1" type="body"/>
          </p:nvPr>
        </p:nvSpPr>
        <p:spPr>
          <a:xfrm>
            <a:off x="515939" y="1600201"/>
            <a:ext cx="11160124" cy="4525963"/>
          </a:xfrm>
          <a:prstGeom prst="rect">
            <a:avLst/>
          </a:prstGeom>
          <a:noFill/>
          <a:ln>
            <a:noFill/>
          </a:ln>
        </p:spPr>
        <p:txBody>
          <a:bodyPr anchorCtr="0" anchor="t" bIns="45700" lIns="91425" spcFirstLastPara="1" rIns="91425" wrap="square" tIns="45700">
            <a:norm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Jost"/>
                <a:ea typeface="Jost"/>
                <a:cs typeface="Jost"/>
                <a:sym typeface="Jos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Jost"/>
                <a:ea typeface="Jost"/>
                <a:cs typeface="Jost"/>
                <a:sym typeface="Jos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Jost"/>
                <a:ea typeface="Jost"/>
                <a:cs typeface="Jost"/>
                <a:sym typeface="Jos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Jost"/>
                <a:ea typeface="Jost"/>
                <a:cs typeface="Jost"/>
                <a:sym typeface="Jost"/>
              </a:defRPr>
            </a:lvl9pPr>
          </a:lstStyle>
          <a:p/>
        </p:txBody>
      </p:sp>
      <p:pic>
        <p:nvPicPr>
          <p:cNvPr descr="Logo, icon&#10;&#10;Description automatically generated" id="28" name="Google Shape;28;p17"/>
          <p:cNvPicPr preferRelativeResize="0"/>
          <p:nvPr/>
        </p:nvPicPr>
        <p:blipFill rotWithShape="1">
          <a:blip r:embed="rId1">
            <a:alphaModFix/>
          </a:blip>
          <a:srcRect b="0" l="0" r="0" t="0"/>
          <a:stretch/>
        </p:blipFill>
        <p:spPr>
          <a:xfrm>
            <a:off x="10722848" y="6365239"/>
            <a:ext cx="953214" cy="421321"/>
          </a:xfrm>
          <a:prstGeom prst="rect">
            <a:avLst/>
          </a:prstGeom>
          <a:noFill/>
          <a:ln>
            <a:noFill/>
          </a:ln>
        </p:spPr>
      </p:pic>
      <p:sp>
        <p:nvSpPr>
          <p:cNvPr id="29" name="Google Shape;29;p17"/>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2pPr>
            <a:lvl3pPr lvl="2"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3pPr>
            <a:lvl4pPr lvl="3"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4pPr>
            <a:lvl5pPr lvl="4"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5pPr>
            <a:lvl6pPr lvl="5"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6pPr>
            <a:lvl7pPr lvl="6"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7pPr>
            <a:lvl8pPr lvl="7"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8pPr>
            <a:lvl9pPr lvl="8" marR="0" rtl="0" algn="l">
              <a:lnSpc>
                <a:spcPct val="100000"/>
              </a:lnSpc>
              <a:spcBef>
                <a:spcPts val="0"/>
              </a:spcBef>
              <a:spcAft>
                <a:spcPts val="0"/>
              </a:spcAft>
              <a:buClr>
                <a:srgbClr val="000000"/>
              </a:buClr>
              <a:buSzPts val="1800"/>
              <a:buFont typeface="Jost SemiBold"/>
              <a:buNone/>
              <a:defRPr b="0" i="0" sz="1800" u="none" cap="none" strike="noStrike">
                <a:solidFill>
                  <a:srgbClr val="000000"/>
                </a:solidFill>
                <a:latin typeface="Jost SemiBold"/>
                <a:ea typeface="Jost SemiBold"/>
                <a:cs typeface="Jost SemiBold"/>
                <a:sym typeface="Jost SemiBold"/>
              </a:defRPr>
            </a:lvl9pPr>
          </a:lstStyle>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3">
          <p15:clr>
            <a:srgbClr val="F26B43"/>
          </p15:clr>
        </p15:guide>
        <p15:guide id="2" pos="325">
          <p15:clr>
            <a:srgbClr val="F26B43"/>
          </p15:clr>
        </p15:guide>
        <p15:guide id="3" pos="1391">
          <p15:clr>
            <a:srgbClr val="F26B43"/>
          </p15:clr>
        </p15:guide>
        <p15:guide id="4" pos="1527">
          <p15:clr>
            <a:srgbClr val="F26B43"/>
          </p15:clr>
        </p15:guide>
        <p15:guide id="5" pos="2593">
          <p15:clr>
            <a:srgbClr val="F26B43"/>
          </p15:clr>
        </p15:guide>
        <p15:guide id="6" pos="2706">
          <p15:clr>
            <a:srgbClr val="F26B43"/>
          </p15:clr>
        </p15:guide>
        <p15:guide id="7" pos="3768">
          <p15:clr>
            <a:srgbClr val="F26B43"/>
          </p15:clr>
        </p15:guide>
        <p15:guide id="8" pos="3885">
          <p15:clr>
            <a:srgbClr val="F26B43"/>
          </p15:clr>
        </p15:guide>
        <p15:guide id="9" pos="4974">
          <p15:clr>
            <a:srgbClr val="F26B43"/>
          </p15:clr>
        </p15:guide>
        <p15:guide id="10" pos="5087">
          <p15:clr>
            <a:srgbClr val="F26B43"/>
          </p15:clr>
        </p15:guide>
        <p15:guide id="11" pos="6153">
          <p15:clr>
            <a:srgbClr val="F26B43"/>
          </p15:clr>
        </p15:guide>
        <p15:guide id="12" pos="6267">
          <p15:clr>
            <a:srgbClr val="F26B43"/>
          </p15:clr>
        </p15:guide>
        <p15:guide id="13" pos="7355">
          <p15:clr>
            <a:srgbClr val="F26B43"/>
          </p15:clr>
        </p15:guide>
        <p15:guide id="14"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title"/>
          </p:nvPr>
        </p:nvSpPr>
        <p:spPr>
          <a:xfrm>
            <a:off x="1499164" y="3553299"/>
            <a:ext cx="7007789" cy="1822125"/>
          </a:xfrm>
          <a:prstGeom prst="rect">
            <a:avLst/>
          </a:prstGeom>
          <a:noFill/>
          <a:ln>
            <a:noFill/>
          </a:ln>
        </p:spPr>
        <p:txBody>
          <a:bodyPr anchorCtr="0" anchor="b" bIns="50800" lIns="50800" spcFirstLastPara="1" rIns="50800" wrap="square" tIns="50800">
            <a:noAutofit/>
          </a:bodyPr>
          <a:lstStyle/>
          <a:p>
            <a:pPr indent="0" lvl="0" marL="0" rtl="0" algn="l">
              <a:lnSpc>
                <a:spcPct val="100000"/>
              </a:lnSpc>
              <a:spcBef>
                <a:spcPts val="0"/>
              </a:spcBef>
              <a:spcAft>
                <a:spcPts val="0"/>
              </a:spcAft>
              <a:buClr>
                <a:srgbClr val="C83640"/>
              </a:buClr>
              <a:buSzPts val="2000"/>
              <a:buFont typeface="Century Gothic"/>
              <a:buNone/>
            </a:pPr>
            <a:r>
              <a:rPr lang="en-GB" sz="2000"/>
              <a:t>Paul Brockman - Enstar</a:t>
            </a:r>
            <a:br>
              <a:rPr lang="en-GB" sz="2000"/>
            </a:br>
            <a:r>
              <a:rPr lang="en-GB" sz="2000"/>
              <a:t>Adriana Cotter – Norton Rose Fulbright</a:t>
            </a:r>
            <a:br>
              <a:rPr lang="en-GB" sz="2000"/>
            </a:br>
            <a:r>
              <a:rPr lang="en-GB" sz="2000"/>
              <a:t>Michael Halsband – McDermott, Will &amp; Emery</a:t>
            </a:r>
            <a:br>
              <a:rPr lang="en-GB" sz="2000"/>
            </a:br>
            <a:r>
              <a:rPr lang="en-GB" sz="2000"/>
              <a:t>Andy Rothseid – Gallagher Re</a:t>
            </a:r>
            <a:endParaRPr sz="2000"/>
          </a:p>
        </p:txBody>
      </p:sp>
      <p:sp>
        <p:nvSpPr>
          <p:cNvPr id="75" name="Google Shape;75;p1"/>
          <p:cNvSpPr txBox="1"/>
          <p:nvPr>
            <p:ph idx="1" type="body"/>
          </p:nvPr>
        </p:nvSpPr>
        <p:spPr>
          <a:xfrm>
            <a:off x="1574075" y="5282844"/>
            <a:ext cx="3600452" cy="798377"/>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1400"/>
              <a:buFont typeface="Century Gothic"/>
              <a:buNone/>
            </a:pPr>
            <a:r>
              <a:t/>
            </a:r>
            <a:endParaRPr/>
          </a:p>
          <a:p>
            <a:pPr indent="0" lvl="0" marL="0" rtl="0" algn="l">
              <a:lnSpc>
                <a:spcPct val="100000"/>
              </a:lnSpc>
              <a:spcBef>
                <a:spcPts val="0"/>
              </a:spcBef>
              <a:spcAft>
                <a:spcPts val="0"/>
              </a:spcAft>
              <a:buClr>
                <a:srgbClr val="C00000"/>
              </a:buClr>
              <a:buSzPts val="2000"/>
              <a:buFont typeface="Century Gothic"/>
              <a:buNone/>
            </a:pPr>
            <a:r>
              <a:rPr b="1" lang="en-GB" sz="2000">
                <a:solidFill>
                  <a:srgbClr val="C00000"/>
                </a:solidFill>
              </a:rPr>
              <a:t>May 1, 2025</a:t>
            </a:r>
            <a:endParaRPr b="1" sz="200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txBox="1"/>
          <p:nvPr>
            <p:ph type="title"/>
          </p:nvPr>
        </p:nvSpPr>
        <p:spPr>
          <a:xfrm>
            <a:off x="611189" y="768770"/>
            <a:ext cx="10968036"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Investors increasingly understand retrospective as a capital management tool</a:t>
            </a:r>
            <a:endParaRPr/>
          </a:p>
        </p:txBody>
      </p:sp>
      <p:sp>
        <p:nvSpPr>
          <p:cNvPr id="263" name="Google Shape;263;p10"/>
          <p:cNvSpPr txBox="1"/>
          <p:nvPr>
            <p:ph idx="4" type="body"/>
          </p:nvPr>
        </p:nvSpPr>
        <p:spPr>
          <a:xfrm>
            <a:off x="611188" y="1600200"/>
            <a:ext cx="10968036" cy="2552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Retrospective deals supporting re-underwriting have not weighed negatively on stock performance</a:t>
            </a:r>
            <a:endParaRPr/>
          </a:p>
        </p:txBody>
      </p:sp>
      <p:sp>
        <p:nvSpPr>
          <p:cNvPr id="264" name="Google Shape;264;p10"/>
          <p:cNvSpPr txBox="1"/>
          <p:nvPr>
            <p:ph idx="11" type="ftr"/>
          </p:nvPr>
        </p:nvSpPr>
        <p:spPr>
          <a:xfrm>
            <a:off x="9264770" y="6303963"/>
            <a:ext cx="1968380" cy="35562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65" name="Google Shape;265;p10"/>
          <p:cNvSpPr txBox="1"/>
          <p:nvPr>
            <p:ph idx="12" type="sldNum"/>
          </p:nvPr>
        </p:nvSpPr>
        <p:spPr>
          <a:xfrm>
            <a:off x="11455400" y="6303963"/>
            <a:ext cx="125413" cy="12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pSp>
        <p:nvGrpSpPr>
          <p:cNvPr id="266" name="Google Shape;266;p10"/>
          <p:cNvGrpSpPr/>
          <p:nvPr/>
        </p:nvGrpSpPr>
        <p:grpSpPr>
          <a:xfrm>
            <a:off x="611187" y="1938867"/>
            <a:ext cx="10969626" cy="4233333"/>
            <a:chOff x="398399" y="1234999"/>
            <a:chExt cx="11319570" cy="5273733"/>
          </a:xfrm>
        </p:grpSpPr>
        <p:sp>
          <p:nvSpPr>
            <p:cNvPr id="267" name="Google Shape;267;p10"/>
            <p:cNvSpPr/>
            <p:nvPr/>
          </p:nvSpPr>
          <p:spPr>
            <a:xfrm>
              <a:off x="398399" y="1234999"/>
              <a:ext cx="5621968" cy="245068"/>
            </a:xfrm>
            <a:prstGeom prst="rect">
              <a:avLst/>
            </a:prstGeom>
            <a:solidFill>
              <a:schemeClr val="accent1"/>
            </a:solidFill>
            <a:ln>
              <a:noFill/>
            </a:ln>
            <a:effectLst>
              <a:outerShdw blurRad="40000" rotWithShape="0" dir="5400000" dist="23000">
                <a:srgbClr val="000000">
                  <a:alpha val="34901"/>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100"/>
                <a:buFont typeface="Arial"/>
                <a:buNone/>
              </a:pPr>
              <a:r>
                <a:rPr b="1" i="0" lang="en-GB" sz="1100" u="none" cap="none" strike="noStrike">
                  <a:solidFill>
                    <a:srgbClr val="FFFFFF"/>
                  </a:solidFill>
                  <a:latin typeface="Arial"/>
                  <a:ea typeface="Arial"/>
                  <a:cs typeface="Arial"/>
                  <a:sym typeface="Arial"/>
                </a:rPr>
                <a:t>MS Amlin LPT</a:t>
              </a:r>
              <a:endParaRPr/>
            </a:p>
          </p:txBody>
        </p:sp>
        <p:sp>
          <p:nvSpPr>
            <p:cNvPr id="268" name="Google Shape;268;p10"/>
            <p:cNvSpPr/>
            <p:nvPr/>
          </p:nvSpPr>
          <p:spPr>
            <a:xfrm>
              <a:off x="6096000" y="1234999"/>
              <a:ext cx="5621969" cy="245068"/>
            </a:xfrm>
            <a:prstGeom prst="rect">
              <a:avLst/>
            </a:prstGeom>
            <a:solidFill>
              <a:schemeClr val="accent1"/>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Arial"/>
                <a:buNone/>
              </a:pPr>
              <a:r>
                <a:rPr b="1" i="0" lang="en-GB" sz="1100" u="none" cap="none" strike="noStrike">
                  <a:solidFill>
                    <a:srgbClr val="FFFFFF"/>
                  </a:solidFill>
                  <a:latin typeface="Arial"/>
                  <a:ea typeface="Arial"/>
                  <a:cs typeface="Arial"/>
                  <a:sym typeface="Arial"/>
                </a:rPr>
                <a:t>SiriusPoint LPT</a:t>
              </a:r>
              <a:endParaRPr/>
            </a:p>
          </p:txBody>
        </p:sp>
        <p:sp>
          <p:nvSpPr>
            <p:cNvPr id="269" name="Google Shape;269;p10"/>
            <p:cNvSpPr/>
            <p:nvPr/>
          </p:nvSpPr>
          <p:spPr>
            <a:xfrm>
              <a:off x="398400" y="1522212"/>
              <a:ext cx="5630161" cy="2687171"/>
            </a:xfrm>
            <a:prstGeom prst="rect">
              <a:avLst/>
            </a:prstGeom>
            <a:solidFill>
              <a:srgbClr val="E2EEF8"/>
            </a:solidFill>
            <a:ln cap="flat" cmpd="sng" w="9525">
              <a:solidFill>
                <a:srgbClr val="0075BC"/>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lnSpc>
                  <a:spcPct val="110000"/>
                </a:lnSpc>
                <a:spcBef>
                  <a:spcPts val="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Background and motivations: </a:t>
              </a:r>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Completed as part of a broader executive remediation plan – primarily to protect future earnings from potential PYAD (largely driven from non-core underwriting)</a:t>
              </a:r>
              <a:endParaRPr b="0" i="0" sz="900" u="none" cap="none" strike="noStrike">
                <a:solidFill>
                  <a:srgbClr val="58595B"/>
                </a:solidFill>
                <a:latin typeface="Arial"/>
                <a:ea typeface="Arial"/>
                <a:cs typeface="Arial"/>
                <a:sym typeface="Arial"/>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Transaction was sponsored by a relatively new executive team who, simultaneously, were focused on enhancing underwriting capability and optimizing expense functions</a:t>
              </a:r>
              <a:endParaRPr b="0" i="0" sz="900" u="none" cap="none" strike="noStrike">
                <a:solidFill>
                  <a:srgbClr val="58595B"/>
                </a:solidFill>
                <a:latin typeface="Arial"/>
                <a:ea typeface="Arial"/>
                <a:cs typeface="Arial"/>
                <a:sym typeface="Arial"/>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Transferred £1.1B of reserves via a Lloyd's RITC (relating to all business written prior to 2018)</a:t>
              </a:r>
              <a:endParaRPr b="0" i="0" sz="900" u="none" cap="none" strike="noStrike">
                <a:solidFill>
                  <a:srgbClr val="58595B"/>
                </a:solidFill>
                <a:latin typeface="Arial"/>
                <a:ea typeface="Arial"/>
                <a:cs typeface="Arial"/>
                <a:sym typeface="Arial"/>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Simultaneously an LPT of ~£100M was placed that transferred the liability associated with all discontinued business from 2018 onwards</a:t>
              </a:r>
              <a:endParaRPr b="0" i="0" sz="900" u="none" cap="none" strike="noStrike">
                <a:solidFill>
                  <a:srgbClr val="58595B"/>
                </a:solidFill>
                <a:latin typeface="Arial"/>
                <a:ea typeface="Arial"/>
                <a:cs typeface="Arial"/>
                <a:sym typeface="Arial"/>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Facilitated a sub 100% COR being presented (for the first time in seven years)</a:t>
              </a:r>
              <a:endParaRPr/>
            </a:p>
            <a:p>
              <a:pPr indent="0" lvl="0" marL="0" marR="0" rtl="0" algn="l">
                <a:lnSpc>
                  <a:spcPct val="110000"/>
                </a:lnSpc>
                <a:spcBef>
                  <a:spcPts val="60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Market reaction:</a:t>
              </a:r>
              <a:endParaRPr b="1" i="0" sz="900" u="none" cap="none" strike="noStrike">
                <a:solidFill>
                  <a:srgbClr val="0075BC"/>
                </a:solidFill>
                <a:latin typeface="Arial"/>
                <a:ea typeface="Arial"/>
                <a:cs typeface="Arial"/>
                <a:sym typeface="Arial"/>
              </a:endParaRPr>
            </a:p>
            <a:p>
              <a:pPr indent="-115990" lvl="0" marL="115990"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While the transaction was large in the context of the Lloyd's market, it was small in the context of the overall MS&amp;AD group, with a consequent muted share price reaction</a:t>
              </a:r>
              <a:endParaRPr b="0" i="0" sz="900" u="none" cap="none" strike="noStrike">
                <a:solidFill>
                  <a:srgbClr val="58595B"/>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900"/>
                <a:buFont typeface="Jost SemiBold"/>
                <a:buNone/>
              </a:pPr>
              <a:r>
                <a:t/>
              </a:r>
              <a:endParaRPr b="1" i="0" sz="900" u="none" cap="none" strike="noStrike">
                <a:solidFill>
                  <a:srgbClr val="0075BC"/>
                </a:solidFill>
                <a:latin typeface="Arial"/>
                <a:ea typeface="Arial"/>
                <a:cs typeface="Arial"/>
                <a:sym typeface="Arial"/>
              </a:endParaRPr>
            </a:p>
            <a:p>
              <a:pPr indent="-58840" lvl="0" marL="115990" marR="0" rtl="0" algn="l">
                <a:lnSpc>
                  <a:spcPct val="110000"/>
                </a:lnSpc>
                <a:spcBef>
                  <a:spcPts val="0"/>
                </a:spcBef>
                <a:spcAft>
                  <a:spcPts val="0"/>
                </a:spcAft>
                <a:buClr>
                  <a:srgbClr val="000000"/>
                </a:buClr>
                <a:buSzPts val="900"/>
                <a:buFont typeface="Arial"/>
                <a:buNone/>
              </a:pPr>
              <a:r>
                <a:t/>
              </a:r>
              <a:endParaRPr b="0" i="0" sz="900" u="none" cap="none" strike="noStrike">
                <a:solidFill>
                  <a:srgbClr val="58595B"/>
                </a:solidFill>
                <a:latin typeface="Arial"/>
                <a:ea typeface="Arial"/>
                <a:cs typeface="Arial"/>
                <a:sym typeface="Arial"/>
              </a:endParaRPr>
            </a:p>
          </p:txBody>
        </p:sp>
        <p:sp>
          <p:nvSpPr>
            <p:cNvPr id="270" name="Google Shape;270;p10"/>
            <p:cNvSpPr/>
            <p:nvPr/>
          </p:nvSpPr>
          <p:spPr>
            <a:xfrm>
              <a:off x="6095998" y="1522211"/>
              <a:ext cx="5621969" cy="2687170"/>
            </a:xfrm>
            <a:prstGeom prst="rect">
              <a:avLst/>
            </a:prstGeom>
            <a:solidFill>
              <a:srgbClr val="E2EEF8"/>
            </a:solidFill>
            <a:ln cap="flat" cmpd="sng" w="9525">
              <a:solidFill>
                <a:srgbClr val="0075B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Background and motivations: </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Completed in conjunction with a broader change in underwriting strategy following a change in executive leadership</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Covered reserves $1.3B (~25% of reserves at YE-22) including Int’l reinsurance and Lloyd’s Synd 1945 with 30% protection above ultimate loss on the portfolio</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Reserves related to lines of business that the company exited or scaled back as well as continued operations (with claims control for continued business retained)</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Provided capital relief in addition to an immediate, material, reserve release</a:t>
              </a:r>
              <a:endParaRPr/>
            </a:p>
            <a:p>
              <a:pPr indent="0" lvl="0" marL="0" marR="0" rtl="0" algn="l">
                <a:lnSpc>
                  <a:spcPct val="110000"/>
                </a:lnSpc>
                <a:spcBef>
                  <a:spcPts val="60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Market reaction:</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Immediate reaction was neutral to slightly positive but served as an additional “proof point” that new management team was executing its new strategy as the company works towards diversifying and expanding its investor base</a:t>
              </a:r>
              <a:endParaRPr/>
            </a:p>
            <a:p>
              <a:pPr indent="-116413" lvl="0" marL="1164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Share price increased by 29% in the three months following the deal announcement</a:t>
              </a:r>
              <a:endParaRPr/>
            </a:p>
            <a:p>
              <a:pPr indent="-59263" lvl="0" marL="116413" marR="0" rtl="0" algn="l">
                <a:lnSpc>
                  <a:spcPct val="110000"/>
                </a:lnSpc>
                <a:spcBef>
                  <a:spcPts val="0"/>
                </a:spcBef>
                <a:spcAft>
                  <a:spcPts val="0"/>
                </a:spcAft>
                <a:buClr>
                  <a:srgbClr val="000000"/>
                </a:buClr>
                <a:buSzPts val="900"/>
                <a:buFont typeface="Arial"/>
                <a:buNone/>
              </a:pPr>
              <a:r>
                <a:t/>
              </a:r>
              <a:endParaRPr b="0" i="0" sz="900" u="none" cap="none" strike="noStrike">
                <a:solidFill>
                  <a:srgbClr val="58595B"/>
                </a:solidFill>
                <a:latin typeface="Arial"/>
                <a:ea typeface="Arial"/>
                <a:cs typeface="Arial"/>
                <a:sym typeface="Arial"/>
              </a:endParaRPr>
            </a:p>
            <a:p>
              <a:pPr indent="-59263" lvl="0" marL="116413" marR="0" rtl="0" algn="l">
                <a:lnSpc>
                  <a:spcPct val="110000"/>
                </a:lnSpc>
                <a:spcBef>
                  <a:spcPts val="0"/>
                </a:spcBef>
                <a:spcAft>
                  <a:spcPts val="0"/>
                </a:spcAft>
                <a:buClr>
                  <a:srgbClr val="000000"/>
                </a:buClr>
                <a:buSzPts val="900"/>
                <a:buFont typeface="Arial"/>
                <a:buNone/>
              </a:pPr>
              <a:r>
                <a:t/>
              </a:r>
              <a:endParaRPr b="0" i="0" sz="900" u="none" cap="none" strike="noStrike">
                <a:solidFill>
                  <a:srgbClr val="58595B"/>
                </a:solidFill>
                <a:latin typeface="Arial"/>
                <a:ea typeface="Arial"/>
                <a:cs typeface="Arial"/>
                <a:sym typeface="Arial"/>
              </a:endParaRPr>
            </a:p>
            <a:p>
              <a:pPr indent="0" lvl="0" marL="0" marR="0" rtl="0" algn="l">
                <a:lnSpc>
                  <a:spcPct val="110000"/>
                </a:lnSpc>
                <a:spcBef>
                  <a:spcPts val="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 </a:t>
              </a:r>
              <a:endParaRPr/>
            </a:p>
            <a:p>
              <a:pPr indent="-59263" lvl="0" marL="116413" marR="0" rtl="0" algn="l">
                <a:lnSpc>
                  <a:spcPct val="110000"/>
                </a:lnSpc>
                <a:spcBef>
                  <a:spcPts val="0"/>
                </a:spcBef>
                <a:spcAft>
                  <a:spcPts val="0"/>
                </a:spcAft>
                <a:buClr>
                  <a:srgbClr val="000000"/>
                </a:buClr>
                <a:buSzPts val="900"/>
                <a:buFont typeface="Arial"/>
                <a:buNone/>
              </a:pPr>
              <a:r>
                <a:t/>
              </a:r>
              <a:endParaRPr b="0" i="0" sz="900" u="none" cap="none" strike="noStrike">
                <a:solidFill>
                  <a:srgbClr val="58595B"/>
                </a:solidFill>
                <a:latin typeface="Arial"/>
                <a:ea typeface="Arial"/>
                <a:cs typeface="Arial"/>
                <a:sym typeface="Arial"/>
              </a:endParaRPr>
            </a:p>
          </p:txBody>
        </p:sp>
        <p:graphicFrame>
          <p:nvGraphicFramePr>
            <p:cNvPr id="271" name="Google Shape;271;p10"/>
            <p:cNvGraphicFramePr/>
            <p:nvPr/>
          </p:nvGraphicFramePr>
          <p:xfrm>
            <a:off x="6095999" y="4327691"/>
            <a:ext cx="5621968" cy="2130616"/>
          </p:xfrm>
          <a:graphic>
            <a:graphicData uri="http://schemas.openxmlformats.org/drawingml/2006/chart">
              <c:chart r:id="rId3"/>
            </a:graphicData>
          </a:graphic>
        </p:graphicFrame>
        <p:graphicFrame>
          <p:nvGraphicFramePr>
            <p:cNvPr id="272" name="Google Shape;272;p10"/>
            <p:cNvGraphicFramePr/>
            <p:nvPr/>
          </p:nvGraphicFramePr>
          <p:xfrm>
            <a:off x="398399" y="4375132"/>
            <a:ext cx="5620512" cy="2133600"/>
          </p:xfrm>
          <a:graphic>
            <a:graphicData uri="http://schemas.openxmlformats.org/drawingml/2006/chart">
              <c:chart r:id="rId4"/>
            </a:graphicData>
          </a:graphic>
        </p:graphicFrame>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1"/>
          <p:cNvSpPr txBox="1"/>
          <p:nvPr>
            <p:ph type="title"/>
          </p:nvPr>
        </p:nvSpPr>
        <p:spPr>
          <a:xfrm>
            <a:off x="636120" y="590678"/>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A retrospective transaction need not contain negative signalling</a:t>
            </a:r>
            <a:endParaRPr/>
          </a:p>
        </p:txBody>
      </p:sp>
      <p:sp>
        <p:nvSpPr>
          <p:cNvPr id="278" name="Google Shape;278;p11"/>
          <p:cNvSpPr txBox="1"/>
          <p:nvPr>
            <p:ph idx="2"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Insurers are increasingly undertaking transactions proactively from a position of strength</a:t>
            </a:r>
            <a:endParaRPr/>
          </a:p>
        </p:txBody>
      </p:sp>
      <p:sp>
        <p:nvSpPr>
          <p:cNvPr id="279" name="Google Shape;279;p11"/>
          <p:cNvSpPr txBox="1"/>
          <p:nvPr>
            <p:ph idx="11" type="ftr"/>
          </p:nvPr>
        </p:nvSpPr>
        <p:spPr>
          <a:xfrm>
            <a:off x="9169879" y="6303469"/>
            <a:ext cx="2063270" cy="3302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80" name="Google Shape;280;p11"/>
          <p:cNvSpPr txBox="1"/>
          <p:nvPr>
            <p:ph idx="12" type="sldNum"/>
          </p:nvPr>
        </p:nvSpPr>
        <p:spPr>
          <a:xfrm>
            <a:off x="11455778" y="6303469"/>
            <a:ext cx="125034" cy="1231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pSp>
        <p:nvGrpSpPr>
          <p:cNvPr id="281" name="Google Shape;281;p11"/>
          <p:cNvGrpSpPr/>
          <p:nvPr/>
        </p:nvGrpSpPr>
        <p:grpSpPr>
          <a:xfrm>
            <a:off x="738164" y="1789043"/>
            <a:ext cx="10494985" cy="4271566"/>
            <a:chOff x="330199" y="2177440"/>
            <a:chExt cx="8483601" cy="3835587"/>
          </a:xfrm>
        </p:grpSpPr>
        <p:sp>
          <p:nvSpPr>
            <p:cNvPr id="282" name="Google Shape;282;p11"/>
            <p:cNvSpPr/>
            <p:nvPr/>
          </p:nvSpPr>
          <p:spPr>
            <a:xfrm>
              <a:off x="330199" y="2177440"/>
              <a:ext cx="8470569" cy="1114077"/>
            </a:xfrm>
            <a:prstGeom prst="rect">
              <a:avLst/>
            </a:prstGeom>
            <a:solidFill>
              <a:srgbClr val="E1EEF8"/>
            </a:solidFill>
            <a:ln cap="flat" cmpd="sng" w="12700">
              <a:solidFill>
                <a:srgbClr val="0075BC"/>
              </a:solidFill>
              <a:prstDash val="solid"/>
              <a:miter lim="800000"/>
              <a:headEnd len="sm" w="sm" type="none"/>
              <a:tailEnd len="sm" w="sm" type="none"/>
            </a:ln>
          </p:spPr>
          <p:txBody>
            <a:bodyPr anchorCtr="0" anchor="ctr" bIns="45700" lIns="91425" spcFirstLastPara="1" rIns="91425" wrap="square" tIns="45700">
              <a:noAutofit/>
            </a:bodyPr>
            <a:lstStyle/>
            <a:p>
              <a:pPr indent="-87313" lvl="0" marL="87313" marR="0" rtl="0" algn="l">
                <a:lnSpc>
                  <a:spcPct val="110000"/>
                </a:lnSpc>
                <a:spcBef>
                  <a:spcPts val="0"/>
                </a:spcBef>
                <a:spcAft>
                  <a:spcPts val="0"/>
                </a:spcAft>
                <a:buClr>
                  <a:srgbClr val="58595B"/>
                </a:buClr>
                <a:buSzPts val="1000"/>
                <a:buFont typeface="Arial"/>
                <a:buChar char="•"/>
              </a:pPr>
              <a:r>
                <a:rPr b="0" i="0" lang="en-GB" sz="1000" u="none" cap="none" strike="noStrike">
                  <a:solidFill>
                    <a:srgbClr val="58595B"/>
                  </a:solidFill>
                  <a:latin typeface="Arial"/>
                  <a:ea typeface="Arial"/>
                  <a:cs typeface="Arial"/>
                  <a:sym typeface="Arial"/>
                </a:rPr>
                <a:t>Insurers are increasingly proactively approaching transactions from a position of strength</a:t>
              </a:r>
              <a:endParaRPr/>
            </a:p>
            <a:p>
              <a:pPr indent="-87313" lvl="0" marL="87313" marR="0" rtl="0" algn="l">
                <a:lnSpc>
                  <a:spcPct val="110000"/>
                </a:lnSpc>
                <a:spcBef>
                  <a:spcPts val="300"/>
                </a:spcBef>
                <a:spcAft>
                  <a:spcPts val="0"/>
                </a:spcAft>
                <a:buClr>
                  <a:srgbClr val="58595B"/>
                </a:buClr>
                <a:buSzPts val="1000"/>
                <a:buFont typeface="Arial"/>
                <a:buChar char="•"/>
              </a:pPr>
              <a:r>
                <a:rPr b="0" i="0" lang="en-GB" sz="1000" u="none" cap="none" strike="noStrike">
                  <a:solidFill>
                    <a:srgbClr val="58595B"/>
                  </a:solidFill>
                  <a:latin typeface="Arial"/>
                  <a:ea typeface="Arial"/>
                  <a:cs typeface="Arial"/>
                  <a:sym typeface="Arial"/>
                </a:rPr>
                <a:t>There is no systematic trend between deal announcement and share price reaction; deals are often executed as part wider group initiatives </a:t>
              </a:r>
              <a:endParaRPr/>
            </a:p>
            <a:p>
              <a:pPr indent="-87313" lvl="0" marL="87313" marR="0" rtl="0" algn="l">
                <a:lnSpc>
                  <a:spcPct val="110000"/>
                </a:lnSpc>
                <a:spcBef>
                  <a:spcPts val="300"/>
                </a:spcBef>
                <a:spcAft>
                  <a:spcPts val="0"/>
                </a:spcAft>
                <a:buClr>
                  <a:srgbClr val="58595B"/>
                </a:buClr>
                <a:buSzPts val="1000"/>
                <a:buFont typeface="Arial"/>
                <a:buChar char="•"/>
              </a:pPr>
              <a:r>
                <a:rPr b="0" i="0" lang="en-GB" sz="1000" u="none" cap="none" strike="noStrike">
                  <a:solidFill>
                    <a:srgbClr val="58595B"/>
                  </a:solidFill>
                  <a:latin typeface="Arial"/>
                  <a:ea typeface="Arial"/>
                  <a:cs typeface="Arial"/>
                  <a:sym typeface="Arial"/>
                </a:rPr>
                <a:t>Unless accompanied by bad news, deals often lead to a positive analyst and share price reaction</a:t>
              </a:r>
              <a:endParaRPr/>
            </a:p>
            <a:p>
              <a:pPr indent="-87313" lvl="0" marL="87313" marR="0" rtl="0" algn="l">
                <a:lnSpc>
                  <a:spcPct val="110000"/>
                </a:lnSpc>
                <a:spcBef>
                  <a:spcPts val="300"/>
                </a:spcBef>
                <a:spcAft>
                  <a:spcPts val="0"/>
                </a:spcAft>
                <a:buClr>
                  <a:srgbClr val="58595B"/>
                </a:buClr>
                <a:buSzPts val="1000"/>
                <a:buFont typeface="Arial"/>
                <a:buChar char="•"/>
              </a:pPr>
              <a:r>
                <a:rPr b="0" i="0" lang="en-GB" sz="1000" u="none" cap="none" strike="noStrike">
                  <a:solidFill>
                    <a:srgbClr val="58595B"/>
                  </a:solidFill>
                  <a:latin typeface="Arial"/>
                  <a:ea typeface="Arial"/>
                  <a:cs typeface="Arial"/>
                  <a:sym typeface="Arial"/>
                </a:rPr>
                <a:t>Increasingly recognized by investors and analysts as a pro-active capital and earnings optimization tool</a:t>
              </a:r>
              <a:endParaRPr/>
            </a:p>
            <a:p>
              <a:pPr indent="-87313" lvl="0" marL="87313" marR="0" rtl="0" algn="l">
                <a:lnSpc>
                  <a:spcPct val="110000"/>
                </a:lnSpc>
                <a:spcBef>
                  <a:spcPts val="300"/>
                </a:spcBef>
                <a:spcAft>
                  <a:spcPts val="0"/>
                </a:spcAft>
                <a:buClr>
                  <a:srgbClr val="58595B"/>
                </a:buClr>
                <a:buSzPts val="1000"/>
                <a:buFont typeface="Arial"/>
                <a:buChar char="•"/>
              </a:pPr>
              <a:r>
                <a:rPr b="0" i="0" lang="en-GB" sz="1000" u="none" cap="none" strike="noStrike">
                  <a:solidFill>
                    <a:srgbClr val="58595B"/>
                  </a:solidFill>
                  <a:latin typeface="Arial"/>
                  <a:ea typeface="Arial"/>
                  <a:cs typeface="Arial"/>
                  <a:sym typeface="Arial"/>
                </a:rPr>
                <a:t>Market messaging is key, particularly key points that increase financial strength or competitive position</a:t>
              </a:r>
              <a:endParaRPr/>
            </a:p>
          </p:txBody>
        </p:sp>
        <p:grpSp>
          <p:nvGrpSpPr>
            <p:cNvPr id="283" name="Google Shape;283;p11"/>
            <p:cNvGrpSpPr/>
            <p:nvPr/>
          </p:nvGrpSpPr>
          <p:grpSpPr>
            <a:xfrm>
              <a:off x="330200" y="3435246"/>
              <a:ext cx="8483600" cy="2577781"/>
              <a:chOff x="330200" y="3511449"/>
              <a:chExt cx="8483600" cy="2577781"/>
            </a:xfrm>
          </p:grpSpPr>
          <p:sp>
            <p:nvSpPr>
              <p:cNvPr id="284" name="Google Shape;284;p11"/>
              <p:cNvSpPr/>
              <p:nvPr/>
            </p:nvSpPr>
            <p:spPr>
              <a:xfrm>
                <a:off x="330200" y="3555188"/>
                <a:ext cx="8483600" cy="2534042"/>
              </a:xfrm>
              <a:prstGeom prst="rect">
                <a:avLst/>
              </a:prstGeom>
              <a:noFill/>
              <a:ln cap="flat" cmpd="sng" w="12700">
                <a:solidFill>
                  <a:srgbClr val="0075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Arial"/>
                  <a:buNone/>
                </a:pPr>
                <a:r>
                  <a:rPr b="1" i="0" lang="en-GB" sz="1100" u="none" cap="none" strike="noStrike">
                    <a:solidFill>
                      <a:srgbClr val="FFFFFF"/>
                    </a:solidFill>
                    <a:latin typeface="Arial"/>
                    <a:ea typeface="Arial"/>
                    <a:cs typeface="Arial"/>
                    <a:sym typeface="Arial"/>
                  </a:rPr>
                  <a:t>Sample of retrospective transactions that were material to the group</a:t>
                </a:r>
                <a:endParaRPr/>
              </a:p>
            </p:txBody>
          </p:sp>
          <p:graphicFrame>
            <p:nvGraphicFramePr>
              <p:cNvPr id="285" name="Google Shape;285;p11"/>
              <p:cNvGraphicFramePr/>
              <p:nvPr/>
            </p:nvGraphicFramePr>
            <p:xfrm>
              <a:off x="343231" y="3835471"/>
              <a:ext cx="8457538" cy="1971675"/>
            </p:xfrm>
            <a:graphic>
              <a:graphicData uri="http://schemas.openxmlformats.org/drawingml/2006/chart">
                <c:chart r:id="rId3"/>
              </a:graphicData>
            </a:graphic>
          </p:graphicFrame>
          <p:sp>
            <p:nvSpPr>
              <p:cNvPr id="286" name="Google Shape;286;p11"/>
              <p:cNvSpPr/>
              <p:nvPr/>
            </p:nvSpPr>
            <p:spPr>
              <a:xfrm>
                <a:off x="330200" y="3511449"/>
                <a:ext cx="8483600" cy="198823"/>
              </a:xfrm>
              <a:prstGeom prst="rect">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Arial"/>
                  <a:buNone/>
                </a:pPr>
                <a:r>
                  <a:rPr b="1" i="0" lang="en-GB" sz="1100" u="none" cap="none" strike="noStrike">
                    <a:solidFill>
                      <a:srgbClr val="FFFFFF"/>
                    </a:solidFill>
                    <a:latin typeface="Arial"/>
                    <a:ea typeface="Arial"/>
                    <a:cs typeface="Arial"/>
                    <a:sym typeface="Arial"/>
                  </a:rPr>
                  <a:t>Sample of retrospective transactions that were material to the group</a:t>
                </a:r>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2"/>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Key term considerations</a:t>
            </a:r>
            <a:endParaRPr/>
          </a:p>
        </p:txBody>
      </p:sp>
      <p:sp>
        <p:nvSpPr>
          <p:cNvPr id="292" name="Google Shape;292;p12"/>
          <p:cNvSpPr txBox="1"/>
          <p:nvPr>
            <p:ph idx="2"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sz="1600"/>
              <a:t>Clarity on preferred broad terms to meet core objectives </a:t>
            </a:r>
            <a:endParaRPr/>
          </a:p>
        </p:txBody>
      </p:sp>
      <p:sp>
        <p:nvSpPr>
          <p:cNvPr id="293" name="Google Shape;293;p12"/>
          <p:cNvSpPr txBox="1"/>
          <p:nvPr>
            <p:ph idx="11" type="ftr"/>
          </p:nvPr>
        </p:nvSpPr>
        <p:spPr>
          <a:xfrm>
            <a:off x="9049109" y="6303469"/>
            <a:ext cx="2184040" cy="3561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94" name="Google Shape;294;p12"/>
          <p:cNvSpPr txBox="1"/>
          <p:nvPr>
            <p:ph idx="12" type="sldNum"/>
          </p:nvPr>
        </p:nvSpPr>
        <p:spPr>
          <a:xfrm>
            <a:off x="11455778" y="6303469"/>
            <a:ext cx="125034" cy="12311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aphicFrame>
        <p:nvGraphicFramePr>
          <p:cNvPr id="295" name="Google Shape;295;p12"/>
          <p:cNvGraphicFramePr/>
          <p:nvPr/>
        </p:nvGraphicFramePr>
        <p:xfrm>
          <a:off x="657981" y="1682297"/>
          <a:ext cx="3000000" cy="3000000"/>
        </p:xfrm>
        <a:graphic>
          <a:graphicData uri="http://schemas.openxmlformats.org/drawingml/2006/table">
            <a:tbl>
              <a:tblPr bandRow="1" firstRow="1">
                <a:noFill/>
                <a:tableStyleId>{EDB38579-74D2-4BAD-8CC2-F298CD036815}</a:tableStyleId>
              </a:tblPr>
              <a:tblGrid>
                <a:gridCol w="2298975"/>
                <a:gridCol w="3533675"/>
                <a:gridCol w="5043400"/>
              </a:tblGrid>
              <a:tr h="314450">
                <a:tc>
                  <a:txBody>
                    <a:bodyPr/>
                    <a:lstStyle/>
                    <a:p>
                      <a:pPr indent="0" lvl="0" marL="0" marR="0" rtl="0" algn="l">
                        <a:spcBef>
                          <a:spcPts val="0"/>
                        </a:spcBef>
                        <a:spcAft>
                          <a:spcPts val="0"/>
                        </a:spcAft>
                        <a:buNone/>
                      </a:pPr>
                      <a:r>
                        <a:rPr lang="en-GB" sz="1100" u="none" cap="none" strike="noStrike"/>
                        <a:t>Consideration </a:t>
                      </a:r>
                      <a:endParaRPr/>
                    </a:p>
                  </a:txBody>
                  <a:tcPr marT="45725" marB="45725" marR="91450" marL="91450"/>
                </a:tc>
                <a:tc>
                  <a:txBody>
                    <a:bodyPr/>
                    <a:lstStyle/>
                    <a:p>
                      <a:pPr indent="0" lvl="0" marL="0" marR="0" rtl="0" algn="l">
                        <a:spcBef>
                          <a:spcPts val="0"/>
                        </a:spcBef>
                        <a:spcAft>
                          <a:spcPts val="0"/>
                        </a:spcAft>
                        <a:buNone/>
                      </a:pPr>
                      <a:r>
                        <a:rPr lang="en-GB" sz="1100"/>
                        <a:t>Options </a:t>
                      </a:r>
                      <a:endParaRPr/>
                    </a:p>
                  </a:txBody>
                  <a:tcPr marT="45725" marB="45725" marR="91450" marL="91450"/>
                </a:tc>
                <a:tc>
                  <a:txBody>
                    <a:bodyPr/>
                    <a:lstStyle/>
                    <a:p>
                      <a:pPr indent="0" lvl="0" marL="0" marR="0" rtl="0" algn="l">
                        <a:spcBef>
                          <a:spcPts val="0"/>
                        </a:spcBef>
                        <a:spcAft>
                          <a:spcPts val="0"/>
                        </a:spcAft>
                        <a:buNone/>
                      </a:pPr>
                      <a:r>
                        <a:rPr lang="en-GB" sz="1100"/>
                        <a:t>Notes </a:t>
                      </a:r>
                      <a:endParaRPr/>
                    </a:p>
                  </a:txBody>
                  <a:tcPr marT="45725" marB="45725" marR="91450" marL="91450"/>
                </a:tc>
              </a:tr>
              <a:tr h="594350">
                <a:tc>
                  <a:txBody>
                    <a:bodyPr/>
                    <a:lstStyle/>
                    <a:p>
                      <a:pPr indent="0" lvl="0" marL="0" marR="0" rtl="0" algn="l">
                        <a:spcBef>
                          <a:spcPts val="0"/>
                        </a:spcBef>
                        <a:spcAft>
                          <a:spcPts val="0"/>
                        </a:spcAft>
                        <a:buNone/>
                      </a:pPr>
                      <a:r>
                        <a:rPr lang="en-GB" sz="1100"/>
                        <a:t>Structure </a:t>
                      </a:r>
                      <a:endParaRPr/>
                    </a:p>
                  </a:txBody>
                  <a:tcPr marT="45725" marB="45725" marR="91450" marL="91450"/>
                </a:tc>
                <a:tc>
                  <a:txBody>
                    <a:bodyPr/>
                    <a:lstStyle/>
                    <a:p>
                      <a:pPr indent="0" lvl="0" marL="0" marR="0" rtl="0" algn="l">
                        <a:spcBef>
                          <a:spcPts val="0"/>
                        </a:spcBef>
                        <a:spcAft>
                          <a:spcPts val="0"/>
                        </a:spcAft>
                        <a:buNone/>
                      </a:pPr>
                      <a:r>
                        <a:rPr lang="en-GB" sz="1100"/>
                        <a:t>Proportional or Non-Proportional </a:t>
                      </a:r>
                      <a:endParaRPr/>
                    </a:p>
                  </a:txBody>
                  <a:tcPr marT="45725" marB="45725" marR="91450" marL="91450"/>
                </a:tc>
                <a:tc>
                  <a:txBody>
                    <a:bodyPr/>
                    <a:lstStyle/>
                    <a:p>
                      <a:pPr indent="0" lvl="0" marL="0" marR="0" rtl="0" algn="l">
                        <a:spcBef>
                          <a:spcPts val="0"/>
                        </a:spcBef>
                        <a:spcAft>
                          <a:spcPts val="0"/>
                        </a:spcAft>
                        <a:buNone/>
                      </a:pPr>
                      <a:r>
                        <a:rPr lang="en-GB" sz="1100"/>
                        <a:t>Multiple structures can be considered early in marketing to optimise terms</a:t>
                      </a:r>
                      <a:endParaRPr/>
                    </a:p>
                    <a:p>
                      <a:pPr indent="0" lvl="0" marL="0" marR="0" rtl="0" algn="l">
                        <a:spcBef>
                          <a:spcPts val="0"/>
                        </a:spcBef>
                        <a:spcAft>
                          <a:spcPts val="0"/>
                        </a:spcAft>
                        <a:buNone/>
                      </a:pPr>
                      <a:r>
                        <a:t/>
                      </a:r>
                      <a:endParaRPr sz="1100"/>
                    </a:p>
                  </a:txBody>
                  <a:tcPr marT="45725" marB="45725" marR="91450" marL="91450"/>
                </a:tc>
              </a:tr>
              <a:tr h="594350">
                <a:tc>
                  <a:txBody>
                    <a:bodyPr/>
                    <a:lstStyle/>
                    <a:p>
                      <a:pPr indent="0" lvl="0" marL="0" marR="0" rtl="0" algn="l">
                        <a:spcBef>
                          <a:spcPts val="0"/>
                        </a:spcBef>
                        <a:spcAft>
                          <a:spcPts val="0"/>
                        </a:spcAft>
                        <a:buNone/>
                      </a:pPr>
                      <a:r>
                        <a:rPr lang="en-GB" sz="1100"/>
                        <a:t>Limit </a:t>
                      </a:r>
                      <a:endParaRPr/>
                    </a:p>
                  </a:txBody>
                  <a:tcPr marT="45725" marB="45725" marR="91450" marL="91450"/>
                </a:tc>
                <a:tc>
                  <a:txBody>
                    <a:bodyPr/>
                    <a:lstStyle/>
                    <a:p>
                      <a:pPr indent="0" lvl="0" marL="0" marR="0" rtl="0" algn="l">
                        <a:spcBef>
                          <a:spcPts val="0"/>
                        </a:spcBef>
                        <a:spcAft>
                          <a:spcPts val="0"/>
                        </a:spcAft>
                        <a:buNone/>
                      </a:pPr>
                      <a:r>
                        <a:rPr lang="en-GB" sz="1100"/>
                        <a:t>1/200 or Other </a:t>
                      </a:r>
                      <a:endParaRPr/>
                    </a:p>
                  </a:txBody>
                  <a:tcPr marT="45725" marB="45725" marR="91450" marL="91450"/>
                </a:tc>
                <a:tc>
                  <a:txBody>
                    <a:bodyPr/>
                    <a:lstStyle/>
                    <a:p>
                      <a:pPr indent="0" lvl="0" marL="0" marR="0" rtl="0" algn="l">
                        <a:spcBef>
                          <a:spcPts val="0"/>
                        </a:spcBef>
                        <a:spcAft>
                          <a:spcPts val="0"/>
                        </a:spcAft>
                        <a:buNone/>
                      </a:pPr>
                      <a:r>
                        <a:rPr lang="en-GB" sz="1100"/>
                        <a:t>Full capital relief up to 1/200, lower limits may reduce placement cost if that is a primary consideration </a:t>
                      </a:r>
                      <a:endParaRPr/>
                    </a:p>
                    <a:p>
                      <a:pPr indent="0" lvl="0" marL="0" marR="0" rtl="0" algn="l">
                        <a:spcBef>
                          <a:spcPts val="0"/>
                        </a:spcBef>
                        <a:spcAft>
                          <a:spcPts val="0"/>
                        </a:spcAft>
                        <a:buNone/>
                      </a:pPr>
                      <a:r>
                        <a:t/>
                      </a:r>
                      <a:endParaRPr sz="1100"/>
                    </a:p>
                  </a:txBody>
                  <a:tcPr marT="45725" marB="45725" marR="91450" marL="91450"/>
                </a:tc>
              </a:tr>
              <a:tr h="594350">
                <a:tc>
                  <a:txBody>
                    <a:bodyPr/>
                    <a:lstStyle/>
                    <a:p>
                      <a:pPr indent="0" lvl="0" marL="0" marR="0" rtl="0" algn="l">
                        <a:spcBef>
                          <a:spcPts val="0"/>
                        </a:spcBef>
                        <a:spcAft>
                          <a:spcPts val="0"/>
                        </a:spcAft>
                        <a:buNone/>
                      </a:pPr>
                      <a:r>
                        <a:rPr lang="en-GB" sz="1100"/>
                        <a:t>Claims Control </a:t>
                      </a:r>
                      <a:endParaRPr/>
                    </a:p>
                  </a:txBody>
                  <a:tcPr marT="45725" marB="45725" marR="91450" marL="91450"/>
                </a:tc>
                <a:tc>
                  <a:txBody>
                    <a:bodyPr/>
                    <a:lstStyle/>
                    <a:p>
                      <a:pPr indent="0" lvl="0" marL="0" marR="0" rtl="0" algn="l">
                        <a:spcBef>
                          <a:spcPts val="0"/>
                        </a:spcBef>
                        <a:spcAft>
                          <a:spcPts val="0"/>
                        </a:spcAft>
                        <a:buNone/>
                      </a:pPr>
                      <a:r>
                        <a:rPr lang="en-GB" sz="1100"/>
                        <a:t>Retained or Transferred </a:t>
                      </a:r>
                      <a:endParaRPr/>
                    </a:p>
                  </a:txBody>
                  <a:tcPr marT="45725" marB="45725" marR="91450" marL="91450"/>
                </a:tc>
                <a:tc>
                  <a:txBody>
                    <a:bodyPr/>
                    <a:lstStyle/>
                    <a:p>
                      <a:pPr indent="0" lvl="0" marL="0" marR="0" rtl="0" algn="l">
                        <a:spcBef>
                          <a:spcPts val="0"/>
                        </a:spcBef>
                        <a:spcAft>
                          <a:spcPts val="0"/>
                        </a:spcAft>
                        <a:buNone/>
                      </a:pPr>
                      <a:r>
                        <a:rPr lang="en-GB" sz="1100"/>
                        <a:t>Reputational &amp; commercial considerations highlighting any classes or specific clients where claims control should be retained</a:t>
                      </a:r>
                      <a:endParaRPr/>
                    </a:p>
                  </a:txBody>
                  <a:tcPr marT="45725" marB="45725" marR="91450" marL="91450"/>
                </a:tc>
              </a:tr>
              <a:tr h="594350">
                <a:tc>
                  <a:txBody>
                    <a:bodyPr/>
                    <a:lstStyle/>
                    <a:p>
                      <a:pPr indent="0" lvl="0" marL="0" marR="0" rtl="0" algn="l">
                        <a:spcBef>
                          <a:spcPts val="0"/>
                        </a:spcBef>
                        <a:spcAft>
                          <a:spcPts val="0"/>
                        </a:spcAft>
                        <a:buNone/>
                      </a:pPr>
                      <a:r>
                        <a:rPr lang="en-GB" sz="1100"/>
                        <a:t>Placement %</a:t>
                      </a:r>
                      <a:endParaRPr/>
                    </a:p>
                  </a:txBody>
                  <a:tcPr marT="45725" marB="45725" marR="91450" marL="91450"/>
                </a:tc>
                <a:tc>
                  <a:txBody>
                    <a:bodyPr/>
                    <a:lstStyle/>
                    <a:p>
                      <a:pPr indent="0" lvl="0" marL="0" marR="0" rtl="0" algn="l">
                        <a:spcBef>
                          <a:spcPts val="0"/>
                        </a:spcBef>
                        <a:spcAft>
                          <a:spcPts val="0"/>
                        </a:spcAft>
                        <a:buNone/>
                      </a:pPr>
                      <a:r>
                        <a:rPr lang="en-GB" sz="1100"/>
                        <a:t>Partial or Full</a:t>
                      </a:r>
                      <a:endParaRPr/>
                    </a:p>
                  </a:txBody>
                  <a:tcPr marT="45725" marB="45725" marR="91450" marL="91450"/>
                </a:tc>
                <a:tc>
                  <a:txBody>
                    <a:bodyPr/>
                    <a:lstStyle/>
                    <a:p>
                      <a:pPr indent="0" lvl="0" marL="0" marR="0" rtl="0" algn="l">
                        <a:spcBef>
                          <a:spcPts val="0"/>
                        </a:spcBef>
                        <a:spcAft>
                          <a:spcPts val="0"/>
                        </a:spcAft>
                        <a:buNone/>
                      </a:pPr>
                      <a:r>
                        <a:rPr lang="en-GB" sz="1100"/>
                        <a:t>Alignment of interest typically required where claims control is being retained </a:t>
                      </a:r>
                      <a:endParaRPr/>
                    </a:p>
                    <a:p>
                      <a:pPr indent="0" lvl="0" marL="0" marR="0" rtl="0" algn="l">
                        <a:spcBef>
                          <a:spcPts val="0"/>
                        </a:spcBef>
                        <a:spcAft>
                          <a:spcPts val="0"/>
                        </a:spcAft>
                        <a:buNone/>
                      </a:pPr>
                      <a:r>
                        <a:t/>
                      </a:r>
                      <a:endParaRPr sz="1100"/>
                    </a:p>
                  </a:txBody>
                  <a:tcPr marT="45725" marB="45725" marR="91450" marL="91450"/>
                </a:tc>
              </a:tr>
              <a:tr h="594350">
                <a:tc>
                  <a:txBody>
                    <a:bodyPr/>
                    <a:lstStyle/>
                    <a:p>
                      <a:pPr indent="0" lvl="0" marL="0" marR="0" rtl="0" algn="l">
                        <a:spcBef>
                          <a:spcPts val="0"/>
                        </a:spcBef>
                        <a:spcAft>
                          <a:spcPts val="0"/>
                        </a:spcAft>
                        <a:buNone/>
                      </a:pPr>
                      <a:r>
                        <a:rPr lang="en-GB" sz="1100"/>
                        <a:t>Funds </a:t>
                      </a:r>
                      <a:endParaRPr/>
                    </a:p>
                  </a:txBody>
                  <a:tcPr marT="45725" marB="45725" marR="91450" marL="91450"/>
                </a:tc>
                <a:tc>
                  <a:txBody>
                    <a:bodyPr/>
                    <a:lstStyle/>
                    <a:p>
                      <a:pPr indent="0" lvl="0" marL="0" marR="0" rtl="0" algn="l">
                        <a:spcBef>
                          <a:spcPts val="0"/>
                        </a:spcBef>
                        <a:spcAft>
                          <a:spcPts val="0"/>
                        </a:spcAft>
                        <a:buNone/>
                      </a:pPr>
                      <a:r>
                        <a:rPr lang="en-GB" sz="1100"/>
                        <a:t>Withheld or Transferred  </a:t>
                      </a:r>
                      <a:endParaRPr/>
                    </a:p>
                  </a:txBody>
                  <a:tcPr marT="45725" marB="45725" marR="91450" marL="91450"/>
                </a:tc>
                <a:tc>
                  <a:txBody>
                    <a:bodyPr/>
                    <a:lstStyle/>
                    <a:p>
                      <a:pPr indent="0" lvl="0" marL="0" marR="0" rtl="0" algn="l">
                        <a:spcBef>
                          <a:spcPts val="0"/>
                        </a:spcBef>
                        <a:spcAft>
                          <a:spcPts val="0"/>
                        </a:spcAft>
                        <a:buNone/>
                      </a:pPr>
                      <a:r>
                        <a:rPr lang="en-GB" sz="1100"/>
                        <a:t>Crediting rates for funds withheld accounts vs asset mix and liquidity considerations for funds transferred </a:t>
                      </a:r>
                      <a:endParaRPr/>
                    </a:p>
                    <a:p>
                      <a:pPr indent="0" lvl="0" marL="0" marR="0" rtl="0" algn="l">
                        <a:spcBef>
                          <a:spcPts val="0"/>
                        </a:spcBef>
                        <a:spcAft>
                          <a:spcPts val="0"/>
                        </a:spcAft>
                        <a:buNone/>
                      </a:pPr>
                      <a:r>
                        <a:t/>
                      </a:r>
                      <a:endParaRPr sz="1100"/>
                    </a:p>
                  </a:txBody>
                  <a:tcPr marT="45725" marB="45725" marR="91450" marL="91450"/>
                </a:tc>
              </a:tr>
              <a:tr h="594350">
                <a:tc>
                  <a:txBody>
                    <a:bodyPr/>
                    <a:lstStyle/>
                    <a:p>
                      <a:pPr indent="0" lvl="0" marL="0" marR="0" rtl="0" algn="l">
                        <a:spcBef>
                          <a:spcPts val="0"/>
                        </a:spcBef>
                        <a:spcAft>
                          <a:spcPts val="0"/>
                        </a:spcAft>
                        <a:buNone/>
                      </a:pPr>
                      <a:r>
                        <a:rPr lang="en-GB" sz="1100"/>
                        <a:t>Collateral requirement </a:t>
                      </a:r>
                      <a:endParaRPr/>
                    </a:p>
                  </a:txBody>
                  <a:tcPr marT="45725" marB="45725" marR="91450" marL="91450"/>
                </a:tc>
                <a:tc>
                  <a:txBody>
                    <a:bodyPr/>
                    <a:lstStyle/>
                    <a:p>
                      <a:pPr indent="0" lvl="0" marL="0" marR="0" rtl="0" algn="l">
                        <a:spcBef>
                          <a:spcPts val="0"/>
                        </a:spcBef>
                        <a:spcAft>
                          <a:spcPts val="0"/>
                        </a:spcAft>
                        <a:buNone/>
                      </a:pPr>
                      <a:r>
                        <a:rPr lang="en-GB" sz="1100"/>
                        <a:t>10% - 20% of net reserves standard </a:t>
                      </a:r>
                      <a:endParaRPr/>
                    </a:p>
                  </a:txBody>
                  <a:tcPr marT="45725" marB="45725" marR="91450" marL="91450"/>
                </a:tc>
                <a:tc>
                  <a:txBody>
                    <a:bodyPr/>
                    <a:lstStyle/>
                    <a:p>
                      <a:pPr indent="0" lvl="0" marL="0" marR="0" rtl="0" algn="l">
                        <a:spcBef>
                          <a:spcPts val="0"/>
                        </a:spcBef>
                        <a:spcAft>
                          <a:spcPts val="0"/>
                        </a:spcAft>
                        <a:buNone/>
                      </a:pPr>
                      <a:r>
                        <a:rPr lang="en-GB" sz="1100"/>
                        <a:t>Consideration when reinsurer does not have benefit of rating (common with legacy / collateral markets operating outside of Lloyd’s)</a:t>
                      </a:r>
                      <a:endParaRPr/>
                    </a:p>
                  </a:txBody>
                  <a:tcPr marT="45725" marB="45725" marR="91450" marL="91450"/>
                </a:tc>
              </a:tr>
              <a:tr h="594350">
                <a:tc>
                  <a:txBody>
                    <a:bodyPr/>
                    <a:lstStyle/>
                    <a:p>
                      <a:pPr indent="0" lvl="0" marL="0" marR="0" rtl="0" algn="l">
                        <a:spcBef>
                          <a:spcPts val="0"/>
                        </a:spcBef>
                        <a:spcAft>
                          <a:spcPts val="0"/>
                        </a:spcAft>
                        <a:buNone/>
                      </a:pPr>
                      <a:r>
                        <a:rPr lang="en-GB" sz="1100"/>
                        <a:t>Shared or group reinsurance</a:t>
                      </a:r>
                      <a:endParaRPr/>
                    </a:p>
                    <a:p>
                      <a:pPr indent="0" lvl="0" marL="0" marR="0" rtl="0" algn="l">
                        <a:spcBef>
                          <a:spcPts val="0"/>
                        </a:spcBef>
                        <a:spcAft>
                          <a:spcPts val="0"/>
                        </a:spcAft>
                        <a:buNone/>
                      </a:pPr>
                      <a:r>
                        <a:t/>
                      </a:r>
                      <a:endParaRPr sz="1100"/>
                    </a:p>
                  </a:txBody>
                  <a:tcPr marT="45725" marB="45725" marR="91450" marL="91450"/>
                </a:tc>
                <a:tc>
                  <a:txBody>
                    <a:bodyPr/>
                    <a:lstStyle/>
                    <a:p>
                      <a:pPr indent="0" lvl="0" marL="0" marR="0" rtl="0" algn="l">
                        <a:spcBef>
                          <a:spcPts val="0"/>
                        </a:spcBef>
                        <a:spcAft>
                          <a:spcPts val="0"/>
                        </a:spcAft>
                        <a:buNone/>
                      </a:pPr>
                      <a:r>
                        <a:rPr lang="en-GB" sz="1100"/>
                        <a:t>Commute or Consider Joint Protocols </a:t>
                      </a:r>
                      <a:endParaRPr/>
                    </a:p>
                  </a:txBody>
                  <a:tcPr marT="45725" marB="45725" marR="91450" marL="91450"/>
                </a:tc>
                <a:tc>
                  <a:txBody>
                    <a:bodyPr/>
                    <a:lstStyle/>
                    <a:p>
                      <a:pPr indent="0" lvl="0" marL="0" marR="0" rtl="0" algn="l">
                        <a:spcBef>
                          <a:spcPts val="0"/>
                        </a:spcBef>
                        <a:spcAft>
                          <a:spcPts val="0"/>
                        </a:spcAft>
                        <a:buNone/>
                      </a:pPr>
                      <a:r>
                        <a:rPr lang="en-GB" sz="1100"/>
                        <a:t>Impact of shared reinsurances to be considered from both a financial and operational perspective</a:t>
                      </a:r>
                      <a:endParaRPr/>
                    </a:p>
                  </a:txBody>
                  <a:tcPr marT="45725" marB="45725" marR="91450" marL="91450"/>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Drafting and deal issues</a:t>
            </a:r>
            <a:endParaRPr/>
          </a:p>
        </p:txBody>
      </p:sp>
      <p:sp>
        <p:nvSpPr>
          <p:cNvPr id="301" name="Google Shape;301;p13"/>
          <p:cNvSpPr txBox="1"/>
          <p:nvPr>
            <p:ph idx="1" type="body"/>
          </p:nvPr>
        </p:nvSpPr>
        <p:spPr>
          <a:xfrm>
            <a:off x="611188" y="1942562"/>
            <a:ext cx="10969624" cy="36000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b="1" lang="en-GB" sz="2400"/>
              <a:t>Scope of cover </a:t>
            </a:r>
            <a:endParaRPr/>
          </a:p>
          <a:p>
            <a:pPr indent="-342900" lvl="1" marL="1085850" rtl="0" algn="l">
              <a:spcBef>
                <a:spcPts val="480"/>
              </a:spcBef>
              <a:spcAft>
                <a:spcPts val="0"/>
              </a:spcAft>
              <a:buClr>
                <a:schemeClr val="dk1"/>
              </a:buClr>
              <a:buSzPts val="2400"/>
              <a:buChar char="•"/>
            </a:pPr>
            <a:r>
              <a:rPr lang="en-GB" sz="2400"/>
              <a:t>Clarity required on exactly what part of the business is being covered</a:t>
            </a:r>
            <a:endParaRPr b="1" sz="2400"/>
          </a:p>
          <a:p>
            <a:pPr indent="-190500" lvl="1" marL="1085850" rtl="0" algn="l">
              <a:spcBef>
                <a:spcPts val="480"/>
              </a:spcBef>
              <a:spcAft>
                <a:spcPts val="0"/>
              </a:spcAft>
              <a:buClr>
                <a:schemeClr val="dk1"/>
              </a:buClr>
              <a:buSzPts val="2400"/>
              <a:buNone/>
            </a:pPr>
            <a:r>
              <a:t/>
            </a:r>
            <a:endParaRPr b="1" sz="2400"/>
          </a:p>
          <a:p>
            <a:pPr indent="0" lvl="0" marL="0" rtl="0" algn="l">
              <a:spcBef>
                <a:spcPts val="480"/>
              </a:spcBef>
              <a:spcAft>
                <a:spcPts val="0"/>
              </a:spcAft>
              <a:buClr>
                <a:schemeClr val="dk1"/>
              </a:buClr>
              <a:buSzPts val="2400"/>
              <a:buNone/>
            </a:pPr>
            <a:r>
              <a:rPr b="1" lang="en-GB" sz="2400"/>
              <a:t>Collateral requirements </a:t>
            </a:r>
            <a:endParaRPr/>
          </a:p>
          <a:p>
            <a:pPr indent="-342900" lvl="1" marL="1085850" rtl="0" algn="l">
              <a:spcBef>
                <a:spcPts val="480"/>
              </a:spcBef>
              <a:spcAft>
                <a:spcPts val="0"/>
              </a:spcAft>
              <a:buClr>
                <a:schemeClr val="dk1"/>
              </a:buClr>
              <a:buSzPts val="2400"/>
              <a:buChar char="•"/>
            </a:pPr>
            <a:r>
              <a:rPr lang="en-GB" sz="2400"/>
              <a:t>Where is collateral being held and in what form?</a:t>
            </a:r>
            <a:endParaRPr/>
          </a:p>
          <a:p>
            <a:pPr indent="-190500" lvl="1" marL="108585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None/>
            </a:pPr>
            <a:r>
              <a:rPr b="1" lang="en-GB" sz="2400"/>
              <a:t>Claims control</a:t>
            </a:r>
            <a:endParaRPr/>
          </a:p>
          <a:p>
            <a:pPr indent="-342900" lvl="1" marL="1085850" rtl="0" algn="l">
              <a:spcBef>
                <a:spcPts val="480"/>
              </a:spcBef>
              <a:spcAft>
                <a:spcPts val="0"/>
              </a:spcAft>
              <a:buClr>
                <a:schemeClr val="dk1"/>
              </a:buClr>
              <a:buSzPts val="2400"/>
              <a:buChar char="•"/>
            </a:pPr>
            <a:r>
              <a:rPr lang="en-GB" sz="2400"/>
              <a:t>Will the cedant retain claims control or is it happy to relinquish it to the reinsurer?</a:t>
            </a:r>
            <a:endParaRPr/>
          </a:p>
          <a:p>
            <a:pPr indent="0" lvl="0" marL="0" rtl="0" algn="l">
              <a:spcBef>
                <a:spcPts val="480"/>
              </a:spcBef>
              <a:spcAft>
                <a:spcPts val="0"/>
              </a:spcAft>
              <a:buClr>
                <a:schemeClr val="dk1"/>
              </a:buClr>
              <a:buSzPts val="2400"/>
              <a:buNone/>
            </a:pPr>
            <a:r>
              <a:t/>
            </a:r>
            <a:endParaRPr b="1" sz="2400"/>
          </a:p>
          <a:p>
            <a:pPr indent="0" lvl="0" marL="0" rtl="0" algn="l">
              <a:spcBef>
                <a:spcPts val="280"/>
              </a:spcBef>
              <a:spcAft>
                <a:spcPts val="0"/>
              </a:spcAft>
              <a:buClr>
                <a:schemeClr val="dk1"/>
              </a:buClr>
              <a:buSzPts val="1400"/>
              <a:buNone/>
            </a:pPr>
            <a:r>
              <a:t/>
            </a:r>
            <a:endParaRPr/>
          </a:p>
        </p:txBody>
      </p:sp>
      <p:sp>
        <p:nvSpPr>
          <p:cNvPr id="302" name="Google Shape;302;p13"/>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700"/>
              <a:buFont typeface="Arial"/>
              <a:buNone/>
            </a:pPr>
            <a:r>
              <a:t/>
            </a:r>
            <a:endParaRPr/>
          </a:p>
        </p:txBody>
      </p:sp>
      <p:sp>
        <p:nvSpPr>
          <p:cNvPr id="303" name="Google Shape;303;p13"/>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p>
            <a:pPr indent="0" lvl="0" marL="0" rtl="0" algn="l">
              <a:lnSpc>
                <a:spcPct val="100000"/>
              </a:lnSpc>
              <a:spcBef>
                <a:spcPts val="0"/>
              </a:spcBef>
              <a:spcAft>
                <a:spcPts val="0"/>
              </a:spcAft>
              <a:buClr>
                <a:schemeClr val="lt1"/>
              </a:buClr>
              <a:buSzPts val="1200"/>
              <a:buFont typeface="Arial"/>
              <a:buNone/>
            </a:pPr>
            <a:r>
              <a:t/>
            </a:r>
            <a:endParaRPr/>
          </a:p>
        </p:txBody>
      </p:sp>
      <p:sp>
        <p:nvSpPr>
          <p:cNvPr id="304" name="Google Shape;304;p13"/>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A buyer’s and seller’s perspective</a:t>
            </a:r>
            <a:endParaRPr/>
          </a:p>
        </p:txBody>
      </p:sp>
      <p:sp>
        <p:nvSpPr>
          <p:cNvPr id="305" name="Google Shape;305;p13"/>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306" name="Google Shape;306;p1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4"/>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Drafting and deal issues cont.</a:t>
            </a:r>
            <a:endParaRPr/>
          </a:p>
        </p:txBody>
      </p:sp>
      <p:sp>
        <p:nvSpPr>
          <p:cNvPr id="312" name="Google Shape;312;p14"/>
          <p:cNvSpPr txBox="1"/>
          <p:nvPr>
            <p:ph idx="1" type="body"/>
          </p:nvPr>
        </p:nvSpPr>
        <p:spPr>
          <a:xfrm>
            <a:off x="611188" y="2019299"/>
            <a:ext cx="10969624" cy="3600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b="1" lang="en-GB" sz="2400"/>
              <a:t>Disclosure</a:t>
            </a:r>
            <a:endParaRPr/>
          </a:p>
          <a:p>
            <a:pPr indent="-342900" lvl="1" marL="1085850" rtl="0" algn="l">
              <a:spcBef>
                <a:spcPts val="480"/>
              </a:spcBef>
              <a:spcAft>
                <a:spcPts val="0"/>
              </a:spcAft>
              <a:buClr>
                <a:schemeClr val="dk1"/>
              </a:buClr>
              <a:buSzPts val="2400"/>
              <a:buChar char="•"/>
            </a:pPr>
            <a:r>
              <a:rPr lang="en-GB" sz="2400"/>
              <a:t>Issues around the availability/accessibility of relevant documents</a:t>
            </a:r>
            <a:endParaRPr/>
          </a:p>
          <a:p>
            <a:pPr indent="0" lvl="1" marL="742950" rtl="0" algn="l">
              <a:spcBef>
                <a:spcPts val="480"/>
              </a:spcBef>
              <a:spcAft>
                <a:spcPts val="0"/>
              </a:spcAft>
              <a:buClr>
                <a:schemeClr val="dk1"/>
              </a:buClr>
              <a:buSzPts val="2400"/>
              <a:buNone/>
            </a:pPr>
            <a:r>
              <a:t/>
            </a:r>
            <a:endParaRPr b="1" sz="2400"/>
          </a:p>
          <a:p>
            <a:pPr indent="0" lvl="0" marL="0" rtl="0" algn="l">
              <a:spcBef>
                <a:spcPts val="480"/>
              </a:spcBef>
              <a:spcAft>
                <a:spcPts val="0"/>
              </a:spcAft>
              <a:buClr>
                <a:schemeClr val="dk1"/>
              </a:buClr>
              <a:buSzPts val="2400"/>
              <a:buNone/>
            </a:pPr>
            <a:r>
              <a:rPr b="1" lang="en-GB" sz="2400"/>
              <a:t>Representations and warranties</a:t>
            </a:r>
            <a:endParaRPr/>
          </a:p>
          <a:p>
            <a:pPr indent="-342900" lvl="1" marL="1085850" rtl="0" algn="l">
              <a:spcBef>
                <a:spcPts val="480"/>
              </a:spcBef>
              <a:spcAft>
                <a:spcPts val="0"/>
              </a:spcAft>
              <a:buClr>
                <a:schemeClr val="dk1"/>
              </a:buClr>
              <a:buSzPts val="2400"/>
              <a:buChar char="•"/>
            </a:pPr>
            <a:r>
              <a:rPr b="1" lang="en-GB" sz="2400"/>
              <a:t>	</a:t>
            </a:r>
            <a:r>
              <a:rPr lang="en-GB" sz="2400"/>
              <a:t>What are the parties’ expectations here?</a:t>
            </a:r>
            <a:endParaRPr/>
          </a:p>
          <a:p>
            <a:pPr indent="-190500" lvl="1" marL="1085850" rtl="0" algn="l">
              <a:spcBef>
                <a:spcPts val="480"/>
              </a:spcBef>
              <a:spcAft>
                <a:spcPts val="0"/>
              </a:spcAft>
              <a:buClr>
                <a:schemeClr val="dk1"/>
              </a:buClr>
              <a:buSzPts val="2400"/>
              <a:buNone/>
            </a:pPr>
            <a:r>
              <a:t/>
            </a:r>
            <a:endParaRPr sz="2400"/>
          </a:p>
          <a:p>
            <a:pPr indent="0" lvl="1" marL="0" rtl="0" algn="l">
              <a:spcBef>
                <a:spcPts val="480"/>
              </a:spcBef>
              <a:spcAft>
                <a:spcPts val="0"/>
              </a:spcAft>
              <a:buClr>
                <a:schemeClr val="dk1"/>
              </a:buClr>
              <a:buSzPts val="2400"/>
              <a:buNone/>
            </a:pPr>
            <a:r>
              <a:rPr b="1" lang="en-GB" sz="2400"/>
              <a:t>Exit route</a:t>
            </a:r>
            <a:endParaRPr/>
          </a:p>
          <a:p>
            <a:pPr indent="-342900" lvl="1" marL="1085850" rtl="0" algn="l">
              <a:spcBef>
                <a:spcPts val="480"/>
              </a:spcBef>
              <a:spcAft>
                <a:spcPts val="0"/>
              </a:spcAft>
              <a:buClr>
                <a:schemeClr val="dk1"/>
              </a:buClr>
              <a:buSzPts val="2400"/>
              <a:buChar char="•"/>
            </a:pPr>
            <a:r>
              <a:rPr lang="en-GB" sz="2400"/>
              <a:t>Is this a pre-cursor to a sale or portfolio transfer?</a:t>
            </a:r>
            <a:endParaRPr/>
          </a:p>
          <a:p>
            <a:pPr indent="-196850" lvl="1" marL="1028700" rtl="0" algn="l">
              <a:spcBef>
                <a:spcPts val="280"/>
              </a:spcBef>
              <a:spcAft>
                <a:spcPts val="0"/>
              </a:spcAft>
              <a:buClr>
                <a:schemeClr val="dk1"/>
              </a:buClr>
              <a:buSzPts val="1400"/>
              <a:buNone/>
            </a:pPr>
            <a:r>
              <a:t/>
            </a:r>
            <a:endParaRPr/>
          </a:p>
        </p:txBody>
      </p:sp>
      <p:sp>
        <p:nvSpPr>
          <p:cNvPr id="313" name="Google Shape;313;p14"/>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700"/>
              <a:buFont typeface="Arial"/>
              <a:buNone/>
            </a:pPr>
            <a:r>
              <a:t/>
            </a:r>
            <a:endParaRPr/>
          </a:p>
        </p:txBody>
      </p:sp>
      <p:sp>
        <p:nvSpPr>
          <p:cNvPr id="314" name="Google Shape;314;p14"/>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p>
            <a:pPr indent="0" lvl="0" marL="0" rtl="0" algn="l">
              <a:lnSpc>
                <a:spcPct val="100000"/>
              </a:lnSpc>
              <a:spcBef>
                <a:spcPts val="0"/>
              </a:spcBef>
              <a:spcAft>
                <a:spcPts val="0"/>
              </a:spcAft>
              <a:buClr>
                <a:schemeClr val="lt1"/>
              </a:buClr>
              <a:buSzPts val="1200"/>
              <a:buFont typeface="Arial"/>
              <a:buNone/>
            </a:pPr>
            <a:r>
              <a:t/>
            </a:r>
            <a:endParaRPr/>
          </a:p>
        </p:txBody>
      </p:sp>
      <p:sp>
        <p:nvSpPr>
          <p:cNvPr id="315" name="Google Shape;315;p14"/>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t/>
            </a:r>
            <a:endParaRPr/>
          </a:p>
        </p:txBody>
      </p:sp>
      <p:sp>
        <p:nvSpPr>
          <p:cNvPr id="316" name="Google Shape;316;p14"/>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317" name="Google Shape;317;p1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Agenda</a:t>
            </a:r>
            <a:endParaRPr/>
          </a:p>
        </p:txBody>
      </p:sp>
      <p:sp>
        <p:nvSpPr>
          <p:cNvPr id="81" name="Google Shape;81;p2"/>
          <p:cNvSpPr txBox="1"/>
          <p:nvPr>
            <p:ph idx="1" type="body"/>
          </p:nvPr>
        </p:nvSpPr>
        <p:spPr>
          <a:xfrm>
            <a:off x="611188" y="2019299"/>
            <a:ext cx="10969624" cy="3600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C00000"/>
              </a:buClr>
              <a:buSzPts val="2000"/>
              <a:buFont typeface="Arial"/>
              <a:buChar char="•"/>
            </a:pPr>
            <a:r>
              <a:rPr b="1" lang="en-GB" sz="2000">
                <a:solidFill>
                  <a:srgbClr val="C00000"/>
                </a:solidFill>
              </a:rPr>
              <a:t>Overview of retrospective reinsurance agreements</a:t>
            </a:r>
            <a:endParaRPr/>
          </a:p>
          <a:p>
            <a:pPr indent="-342900" lvl="0" marL="342900" rtl="0" algn="l">
              <a:spcBef>
                <a:spcPts val="400"/>
              </a:spcBef>
              <a:spcAft>
                <a:spcPts val="0"/>
              </a:spcAft>
              <a:buClr>
                <a:srgbClr val="C00000"/>
              </a:buClr>
              <a:buSzPts val="2000"/>
              <a:buFont typeface="Arial"/>
              <a:buChar char="•"/>
            </a:pPr>
            <a:r>
              <a:rPr b="1" lang="en-GB" sz="2000">
                <a:solidFill>
                  <a:srgbClr val="C00000"/>
                </a:solidFill>
              </a:rPr>
              <a:t>Development and growth</a:t>
            </a:r>
            <a:endParaRPr/>
          </a:p>
          <a:p>
            <a:pPr indent="-342900" lvl="0" marL="342900" rtl="0" algn="l">
              <a:spcBef>
                <a:spcPts val="400"/>
              </a:spcBef>
              <a:spcAft>
                <a:spcPts val="0"/>
              </a:spcAft>
              <a:buClr>
                <a:srgbClr val="C00000"/>
              </a:buClr>
              <a:buSzPts val="2000"/>
              <a:buFont typeface="Arial"/>
              <a:buChar char="•"/>
            </a:pPr>
            <a:r>
              <a:rPr b="1" lang="en-GB" sz="2000">
                <a:solidFill>
                  <a:srgbClr val="C00000"/>
                </a:solidFill>
              </a:rPr>
              <a:t>Market considerations and implications</a:t>
            </a:r>
            <a:endParaRPr/>
          </a:p>
          <a:p>
            <a:pPr indent="-342900" lvl="0" marL="342900" rtl="0" algn="l">
              <a:spcBef>
                <a:spcPts val="400"/>
              </a:spcBef>
              <a:spcAft>
                <a:spcPts val="0"/>
              </a:spcAft>
              <a:buClr>
                <a:srgbClr val="C00000"/>
              </a:buClr>
              <a:buSzPts val="2000"/>
              <a:buFont typeface="Arial"/>
              <a:buChar char="•"/>
            </a:pPr>
            <a:r>
              <a:rPr b="1" lang="en-GB" sz="2000">
                <a:solidFill>
                  <a:srgbClr val="C00000"/>
                </a:solidFill>
              </a:rPr>
              <a:t>Drafting issues – where do the potential problems lie?</a:t>
            </a:r>
            <a:endParaRPr/>
          </a:p>
          <a:p>
            <a:pPr indent="0" lvl="0" marL="0" rtl="0" algn="l">
              <a:spcBef>
                <a:spcPts val="280"/>
              </a:spcBef>
              <a:spcAft>
                <a:spcPts val="0"/>
              </a:spcAft>
              <a:buClr>
                <a:schemeClr val="dk1"/>
              </a:buClr>
              <a:buSzPts val="1400"/>
              <a:buNone/>
            </a:pPr>
            <a:r>
              <a:t/>
            </a:r>
            <a:endParaRPr/>
          </a:p>
          <a:p>
            <a:pPr indent="0" lvl="0" marL="0" rtl="0" algn="l">
              <a:spcBef>
                <a:spcPts val="280"/>
              </a:spcBef>
              <a:spcAft>
                <a:spcPts val="0"/>
              </a:spcAft>
              <a:buClr>
                <a:schemeClr val="dk1"/>
              </a:buClr>
              <a:buSzPts val="1400"/>
              <a:buNone/>
            </a:pPr>
            <a:r>
              <a:t/>
            </a:r>
            <a:endParaRPr/>
          </a:p>
        </p:txBody>
      </p:sp>
      <p:sp>
        <p:nvSpPr>
          <p:cNvPr id="82" name="Google Shape;82;p2"/>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p>
            <a:pPr indent="0" lvl="0" marL="0" rtl="0" algn="l">
              <a:lnSpc>
                <a:spcPct val="100000"/>
              </a:lnSpc>
              <a:spcBef>
                <a:spcPts val="0"/>
              </a:spcBef>
              <a:spcAft>
                <a:spcPts val="0"/>
              </a:spcAft>
              <a:buClr>
                <a:schemeClr val="lt1"/>
              </a:buClr>
              <a:buSzPts val="1200"/>
              <a:buFont typeface="Arial"/>
              <a:buNone/>
            </a:pPr>
            <a:r>
              <a:t/>
            </a:r>
            <a:endParaRPr/>
          </a:p>
        </p:txBody>
      </p:sp>
      <p:sp>
        <p:nvSpPr>
          <p:cNvPr id="83" name="Google Shape;83;p2"/>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t/>
            </a:r>
            <a:endParaRPr/>
          </a:p>
        </p:txBody>
      </p:sp>
      <p:sp>
        <p:nvSpPr>
          <p:cNvPr id="84" name="Google Shape;84;p2"/>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85" name="Google Shape;85;p2"/>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700"/>
              <a:buFont typeface="Arial"/>
              <a:buNone/>
            </a:pPr>
            <a:r>
              <a:t/>
            </a:r>
            <a:endParaRPr/>
          </a:p>
        </p:txBody>
      </p:sp>
      <p:sp>
        <p:nvSpPr>
          <p:cNvPr id="86" name="Google Shape;86;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What is retrospective reinsurance?</a:t>
            </a:r>
            <a:endParaRPr/>
          </a:p>
        </p:txBody>
      </p:sp>
      <p:sp>
        <p:nvSpPr>
          <p:cNvPr id="92" name="Google Shape;92;p3"/>
          <p:cNvSpPr txBox="1"/>
          <p:nvPr>
            <p:ph idx="1" type="body"/>
          </p:nvPr>
        </p:nvSpPr>
        <p:spPr>
          <a:xfrm>
            <a:off x="611188" y="2019299"/>
            <a:ext cx="10969624" cy="36000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400"/>
              <a:buFont typeface="Arial"/>
              <a:buChar char="•"/>
            </a:pPr>
            <a:r>
              <a:rPr b="1" lang="en-GB" sz="2400"/>
              <a:t>Loss Portfolio Transfers (LPT)</a:t>
            </a:r>
            <a:endParaRPr sz="2400"/>
          </a:p>
          <a:p>
            <a:pPr indent="-342900" lvl="1" marL="1085850" rtl="0" algn="l">
              <a:spcBef>
                <a:spcPts val="480"/>
              </a:spcBef>
              <a:spcAft>
                <a:spcPts val="0"/>
              </a:spcAft>
              <a:buClr>
                <a:schemeClr val="dk1"/>
              </a:buClr>
              <a:buSzPts val="2400"/>
              <a:buChar char="•"/>
            </a:pPr>
            <a:r>
              <a:rPr lang="en-GB" sz="2400"/>
              <a:t>Reinsurer participates proportionally on future claims payments</a:t>
            </a:r>
            <a:endParaRPr/>
          </a:p>
          <a:p>
            <a:pPr indent="-190500" lvl="1" marL="1085850" rtl="0" algn="l">
              <a:spcBef>
                <a:spcPts val="480"/>
              </a:spcBef>
              <a:spcAft>
                <a:spcPts val="0"/>
              </a:spcAft>
              <a:buClr>
                <a:schemeClr val="dk1"/>
              </a:buClr>
              <a:buSzPts val="2400"/>
              <a:buNone/>
            </a:pPr>
            <a:r>
              <a:t/>
            </a:r>
            <a:endParaRPr b="1" sz="2400"/>
          </a:p>
          <a:p>
            <a:pPr indent="-342900" lvl="0" marL="342900" rtl="0" algn="l">
              <a:spcBef>
                <a:spcPts val="480"/>
              </a:spcBef>
              <a:spcAft>
                <a:spcPts val="0"/>
              </a:spcAft>
              <a:buClr>
                <a:schemeClr val="dk1"/>
              </a:buClr>
              <a:buSzPts val="2400"/>
              <a:buFont typeface="Arial"/>
              <a:buChar char="•"/>
            </a:pPr>
            <a:r>
              <a:rPr b="1" lang="en-GB" sz="2400"/>
              <a:t>Adverse Development Cover (ADC)</a:t>
            </a:r>
            <a:endParaRPr/>
          </a:p>
          <a:p>
            <a:pPr indent="-342900" lvl="1" marL="1085850" rtl="0" algn="l">
              <a:spcBef>
                <a:spcPts val="480"/>
              </a:spcBef>
              <a:spcAft>
                <a:spcPts val="0"/>
              </a:spcAft>
              <a:buClr>
                <a:schemeClr val="dk1"/>
              </a:buClr>
              <a:buSzPts val="2400"/>
              <a:buChar char="•"/>
            </a:pPr>
            <a:r>
              <a:rPr lang="en-GB" sz="2400"/>
              <a:t>Non-proportional cover similar to an excess of loss i.e. reinsurer assumes future claims payments above a specified retention </a:t>
            </a:r>
            <a:endParaRPr/>
          </a:p>
          <a:p>
            <a:pPr indent="-342900" lvl="1" marL="1085850" rtl="0" algn="l">
              <a:spcBef>
                <a:spcPts val="480"/>
              </a:spcBef>
              <a:spcAft>
                <a:spcPts val="0"/>
              </a:spcAft>
              <a:buClr>
                <a:schemeClr val="dk1"/>
              </a:buClr>
              <a:buSzPts val="2400"/>
              <a:buChar char="•"/>
            </a:pPr>
            <a:r>
              <a:rPr lang="en-GB" sz="2400"/>
              <a:t>In or out of the money</a:t>
            </a:r>
            <a:endParaRPr/>
          </a:p>
          <a:p>
            <a:pPr indent="0" lvl="1" marL="742950" rtl="0" algn="l">
              <a:spcBef>
                <a:spcPts val="480"/>
              </a:spcBef>
              <a:spcAft>
                <a:spcPts val="0"/>
              </a:spcAft>
              <a:buClr>
                <a:schemeClr val="dk1"/>
              </a:buClr>
              <a:buSzPts val="2400"/>
              <a:buNone/>
            </a:pPr>
            <a:r>
              <a:t/>
            </a:r>
            <a:endParaRPr sz="2400"/>
          </a:p>
          <a:p>
            <a:pPr indent="-342900" lvl="1" marL="342900" rtl="0" algn="l">
              <a:spcBef>
                <a:spcPts val="480"/>
              </a:spcBef>
              <a:spcAft>
                <a:spcPts val="0"/>
              </a:spcAft>
              <a:buClr>
                <a:schemeClr val="dk1"/>
              </a:buClr>
              <a:buSzPts val="2400"/>
              <a:buChar char="•"/>
            </a:pPr>
            <a:r>
              <a:rPr b="1" lang="en-GB" sz="2400"/>
              <a:t>Hybrid solutions</a:t>
            </a:r>
            <a:endParaRPr/>
          </a:p>
          <a:p>
            <a:pPr indent="0" lvl="1" marL="0" rtl="0" algn="l">
              <a:spcBef>
                <a:spcPts val="480"/>
              </a:spcBef>
              <a:spcAft>
                <a:spcPts val="0"/>
              </a:spcAft>
              <a:buClr>
                <a:schemeClr val="dk1"/>
              </a:buClr>
              <a:buSzPts val="2400"/>
              <a:buNone/>
            </a:pPr>
            <a:r>
              <a:t/>
            </a:r>
            <a:endParaRPr b="1" sz="2400"/>
          </a:p>
        </p:txBody>
      </p:sp>
      <p:sp>
        <p:nvSpPr>
          <p:cNvPr id="93" name="Google Shape;93;p3"/>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700"/>
              <a:buFont typeface="Arial"/>
              <a:buNone/>
            </a:pPr>
            <a:r>
              <a:t/>
            </a:r>
            <a:endParaRPr/>
          </a:p>
        </p:txBody>
      </p:sp>
      <p:sp>
        <p:nvSpPr>
          <p:cNvPr id="94" name="Google Shape;94;p3"/>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p>
            <a:pPr indent="0" lvl="0" marL="0" rtl="0" algn="l">
              <a:lnSpc>
                <a:spcPct val="100000"/>
              </a:lnSpc>
              <a:spcBef>
                <a:spcPts val="0"/>
              </a:spcBef>
              <a:spcAft>
                <a:spcPts val="0"/>
              </a:spcAft>
              <a:buClr>
                <a:schemeClr val="lt1"/>
              </a:buClr>
              <a:buSzPts val="1200"/>
              <a:buFont typeface="Arial"/>
              <a:buNone/>
            </a:pPr>
            <a:r>
              <a:t/>
            </a:r>
            <a:endParaRPr/>
          </a:p>
        </p:txBody>
      </p:sp>
      <p:sp>
        <p:nvSpPr>
          <p:cNvPr id="95" name="Google Shape;95;p3"/>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Provides cover to cedants for liabilities that have already occurred, so reduces the risk of adverse loss development</a:t>
            </a:r>
            <a:endParaRPr/>
          </a:p>
        </p:txBody>
      </p:sp>
      <p:sp>
        <p:nvSpPr>
          <p:cNvPr id="96" name="Google Shape;96;p3"/>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97" name="Google Shape;97;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How has the market developed?</a:t>
            </a:r>
            <a:endParaRPr/>
          </a:p>
        </p:txBody>
      </p:sp>
      <p:sp>
        <p:nvSpPr>
          <p:cNvPr id="103" name="Google Shape;103;p4"/>
          <p:cNvSpPr txBox="1"/>
          <p:nvPr>
            <p:ph idx="1" type="body"/>
          </p:nvPr>
        </p:nvSpPr>
        <p:spPr>
          <a:xfrm>
            <a:off x="611188" y="1537399"/>
            <a:ext cx="10969624" cy="3600000"/>
          </a:xfrm>
          <a:prstGeom prst="rect">
            <a:avLst/>
          </a:prstGeom>
          <a:noFill/>
          <a:ln>
            <a:noFill/>
          </a:ln>
        </p:spPr>
        <p:txBody>
          <a:bodyPr anchorCtr="0" anchor="t" bIns="45700" lIns="91425" spcFirstLastPara="1" rIns="91425" wrap="square" tIns="45700">
            <a:normAutofit fontScale="40000" lnSpcReduction="20000"/>
          </a:bodyPr>
          <a:lstStyle/>
          <a:p>
            <a:pPr indent="-342900" lvl="0" marL="342900" rtl="0" algn="l">
              <a:lnSpc>
                <a:spcPct val="107000"/>
              </a:lnSpc>
              <a:spcBef>
                <a:spcPts val="0"/>
              </a:spcBef>
              <a:spcAft>
                <a:spcPts val="0"/>
              </a:spcAft>
              <a:buClr>
                <a:schemeClr val="dk1"/>
              </a:buClr>
              <a:buSzPct val="100000"/>
              <a:buFont typeface="Noto Sans Symbols"/>
              <a:buChar char="∙"/>
            </a:pPr>
            <a:r>
              <a:rPr lang="en-GB" sz="3400">
                <a:latin typeface="Arial"/>
                <a:ea typeface="Arial"/>
                <a:cs typeface="Arial"/>
                <a:sym typeface="Arial"/>
              </a:rPr>
              <a:t>Retrospective reinsurance is a key feature of the legacy market.</a:t>
            </a:r>
            <a:endParaRPr/>
          </a:p>
          <a:p>
            <a:pPr indent="-256540" lvl="0" marL="342900" rtl="0" algn="l">
              <a:lnSpc>
                <a:spcPct val="107000"/>
              </a:lnSpc>
              <a:spcBef>
                <a:spcPts val="272"/>
              </a:spcBef>
              <a:spcAft>
                <a:spcPts val="0"/>
              </a:spcAft>
              <a:buClr>
                <a:schemeClr val="dk1"/>
              </a:buClr>
              <a:buSzPct val="100000"/>
              <a:buFont typeface="Noto Sans Symbols"/>
              <a:buNone/>
            </a:pPr>
            <a:r>
              <a:t/>
            </a:r>
            <a:endParaRPr sz="3400">
              <a:latin typeface="Arial"/>
              <a:ea typeface="Arial"/>
              <a:cs typeface="Arial"/>
              <a:sym typeface="Arial"/>
            </a:endParaRPr>
          </a:p>
          <a:p>
            <a:pPr indent="-342900" lvl="0" marL="342900" rtl="0" algn="l">
              <a:lnSpc>
                <a:spcPct val="107000"/>
              </a:lnSpc>
              <a:spcBef>
                <a:spcPts val="272"/>
              </a:spcBef>
              <a:spcAft>
                <a:spcPts val="0"/>
              </a:spcAft>
              <a:buClr>
                <a:schemeClr val="dk1"/>
              </a:buClr>
              <a:buSzPct val="100000"/>
              <a:buFont typeface="Noto Sans Symbols"/>
              <a:buChar char="∙"/>
            </a:pPr>
            <a:r>
              <a:rPr lang="en-GB" sz="3400">
                <a:latin typeface="Arial"/>
                <a:ea typeface="Arial"/>
                <a:cs typeface="Arial"/>
                <a:sym typeface="Arial"/>
              </a:rPr>
              <a:t>Originally, the run-off industry was positioned to manage the legacy commitments of companies that either failed or were struggling due to significant asbestos exposure and a concentration of major catastrophe losses occurring in the same period. </a:t>
            </a:r>
            <a:endParaRPr sz="3400">
              <a:latin typeface="Arial"/>
              <a:ea typeface="Arial"/>
              <a:cs typeface="Arial"/>
              <a:sym typeface="Arial"/>
            </a:endParaRPr>
          </a:p>
          <a:p>
            <a:pPr indent="-256540" lvl="0" marL="342900" rtl="0" algn="l">
              <a:lnSpc>
                <a:spcPct val="107000"/>
              </a:lnSpc>
              <a:spcBef>
                <a:spcPts val="272"/>
              </a:spcBef>
              <a:spcAft>
                <a:spcPts val="0"/>
              </a:spcAft>
              <a:buClr>
                <a:schemeClr val="dk1"/>
              </a:buClr>
              <a:buSzPct val="100000"/>
              <a:buFont typeface="Noto Sans Symbols"/>
              <a:buNone/>
            </a:pPr>
            <a:r>
              <a:t/>
            </a:r>
            <a:endParaRPr sz="3400">
              <a:latin typeface="Arial"/>
              <a:ea typeface="Arial"/>
              <a:cs typeface="Arial"/>
              <a:sym typeface="Arial"/>
            </a:endParaRPr>
          </a:p>
          <a:p>
            <a:pPr indent="-342900" lvl="0" marL="342900" rtl="0" algn="l">
              <a:lnSpc>
                <a:spcPct val="107000"/>
              </a:lnSpc>
              <a:spcBef>
                <a:spcPts val="272"/>
              </a:spcBef>
              <a:spcAft>
                <a:spcPts val="0"/>
              </a:spcAft>
              <a:buClr>
                <a:schemeClr val="dk1"/>
              </a:buClr>
              <a:buSzPct val="100000"/>
              <a:buFont typeface="Noto Sans Symbols"/>
              <a:buChar char="∙"/>
            </a:pPr>
            <a:r>
              <a:rPr lang="en-GB" sz="3400">
                <a:latin typeface="Arial"/>
                <a:ea typeface="Arial"/>
                <a:cs typeface="Arial"/>
                <a:sym typeface="Arial"/>
              </a:rPr>
              <a:t>Over the past few years, the role of the legacy market has developed by structuring and executing transactions which: </a:t>
            </a:r>
            <a:endParaRPr/>
          </a:p>
          <a:p>
            <a:pPr indent="-342899" lvl="1" marL="1085850" rtl="0" algn="l">
              <a:lnSpc>
                <a:spcPct val="107000"/>
              </a:lnSpc>
              <a:spcBef>
                <a:spcPts val="1072"/>
              </a:spcBef>
              <a:spcAft>
                <a:spcPts val="0"/>
              </a:spcAft>
              <a:buClr>
                <a:schemeClr val="dk1"/>
              </a:buClr>
              <a:buSzPct val="100000"/>
              <a:buChar char="•"/>
            </a:pPr>
            <a:r>
              <a:rPr lang="en-GB" sz="3400">
                <a:latin typeface="Arial"/>
                <a:ea typeface="Arial"/>
                <a:cs typeface="Arial"/>
                <a:sym typeface="Arial"/>
              </a:rPr>
              <a:t>provide risk management solutions, allowing insurers to manage reserve development and volatility; </a:t>
            </a:r>
            <a:endParaRPr/>
          </a:p>
          <a:p>
            <a:pPr indent="-342899" lvl="1" marL="1085850" rtl="0" algn="l">
              <a:lnSpc>
                <a:spcPct val="107000"/>
              </a:lnSpc>
              <a:spcBef>
                <a:spcPts val="1072"/>
              </a:spcBef>
              <a:spcAft>
                <a:spcPts val="0"/>
              </a:spcAft>
              <a:buClr>
                <a:schemeClr val="dk1"/>
              </a:buClr>
              <a:buSzPct val="100000"/>
              <a:buChar char="•"/>
            </a:pPr>
            <a:r>
              <a:rPr lang="en-GB" sz="3400">
                <a:latin typeface="Arial"/>
                <a:ea typeface="Arial"/>
                <a:cs typeface="Arial"/>
                <a:sym typeface="Arial"/>
              </a:rPr>
              <a:t>enable (re)insurers to recycle their capital to support organic growth; </a:t>
            </a:r>
            <a:endParaRPr/>
          </a:p>
          <a:p>
            <a:pPr indent="-342899" lvl="1" marL="1085850" rtl="0" algn="l">
              <a:lnSpc>
                <a:spcPct val="107000"/>
              </a:lnSpc>
              <a:spcBef>
                <a:spcPts val="1072"/>
              </a:spcBef>
              <a:spcAft>
                <a:spcPts val="0"/>
              </a:spcAft>
              <a:buClr>
                <a:schemeClr val="dk1"/>
              </a:buClr>
              <a:buSzPct val="100000"/>
              <a:buChar char="•"/>
            </a:pPr>
            <a:r>
              <a:rPr lang="en-GB" sz="3400">
                <a:latin typeface="Arial"/>
                <a:ea typeface="Arial"/>
                <a:cs typeface="Arial"/>
                <a:sym typeface="Arial"/>
              </a:rPr>
              <a:t>cleanse companies’ balance sheets to facilitate M&amp;A transactions; </a:t>
            </a:r>
            <a:endParaRPr/>
          </a:p>
          <a:p>
            <a:pPr indent="-342899" lvl="1" marL="1085850" rtl="0" algn="l">
              <a:lnSpc>
                <a:spcPct val="107000"/>
              </a:lnSpc>
              <a:spcBef>
                <a:spcPts val="1072"/>
              </a:spcBef>
              <a:spcAft>
                <a:spcPts val="0"/>
              </a:spcAft>
              <a:buClr>
                <a:schemeClr val="dk1"/>
              </a:buClr>
              <a:buSzPct val="100000"/>
              <a:buChar char="•"/>
            </a:pPr>
            <a:r>
              <a:rPr lang="en-GB" sz="3400">
                <a:latin typeface="Arial"/>
                <a:ea typeface="Arial"/>
                <a:cs typeface="Arial"/>
                <a:sym typeface="Arial"/>
              </a:rPr>
              <a:t>improve partners’ pre-IPO profiles by resolving balance sheet uncertainties; and </a:t>
            </a:r>
            <a:endParaRPr/>
          </a:p>
          <a:p>
            <a:pPr indent="-342899" lvl="1" marL="1085850" rtl="0" algn="l">
              <a:lnSpc>
                <a:spcPct val="107000"/>
              </a:lnSpc>
              <a:spcBef>
                <a:spcPts val="1072"/>
              </a:spcBef>
              <a:spcAft>
                <a:spcPts val="0"/>
              </a:spcAft>
              <a:buClr>
                <a:schemeClr val="dk1"/>
              </a:buClr>
              <a:buSzPct val="100000"/>
              <a:buChar char="•"/>
            </a:pPr>
            <a:r>
              <a:rPr lang="en-GB" sz="3400">
                <a:latin typeface="Arial"/>
                <a:ea typeface="Arial"/>
                <a:cs typeface="Arial"/>
                <a:sym typeface="Arial"/>
              </a:rPr>
              <a:t>release capital, supporting the return of funds to investors.</a:t>
            </a:r>
            <a:endParaRPr sz="3400">
              <a:latin typeface="Arial"/>
              <a:ea typeface="Arial"/>
              <a:cs typeface="Arial"/>
              <a:sym typeface="Arial"/>
            </a:endParaRPr>
          </a:p>
          <a:p>
            <a:pPr indent="0" lvl="0" marL="0" rtl="0" algn="l">
              <a:spcBef>
                <a:spcPts val="912"/>
              </a:spcBef>
              <a:spcAft>
                <a:spcPts val="0"/>
              </a:spcAft>
              <a:buClr>
                <a:schemeClr val="dk1"/>
              </a:buClr>
              <a:buSzPct val="100000"/>
              <a:buNone/>
            </a:pPr>
            <a:r>
              <a:t/>
            </a:r>
            <a:endParaRPr/>
          </a:p>
        </p:txBody>
      </p:sp>
      <p:sp>
        <p:nvSpPr>
          <p:cNvPr id="104" name="Google Shape;104;p4"/>
          <p:cNvSpPr txBox="1"/>
          <p:nvPr>
            <p:ph idx="2" type="body"/>
          </p:nvPr>
        </p:nvSpPr>
        <p:spPr>
          <a:xfrm>
            <a:off x="611188" y="5813200"/>
            <a:ext cx="10958510" cy="23812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7F7F7F"/>
              </a:buClr>
              <a:buSzPts val="700"/>
              <a:buFont typeface="Arial"/>
              <a:buNone/>
            </a:pPr>
            <a:r>
              <a:t/>
            </a:r>
            <a:endParaRPr/>
          </a:p>
        </p:txBody>
      </p:sp>
      <p:sp>
        <p:nvSpPr>
          <p:cNvPr id="105" name="Google Shape;105;p4"/>
          <p:cNvSpPr txBox="1"/>
          <p:nvPr>
            <p:ph idx="3" type="body"/>
          </p:nvPr>
        </p:nvSpPr>
        <p:spPr>
          <a:xfrm>
            <a:off x="611188" y="281116"/>
            <a:ext cx="2991378" cy="330072"/>
          </a:xfrm>
          <a:prstGeom prst="rect">
            <a:avLst/>
          </a:prstGeom>
          <a:solidFill>
            <a:schemeClr val="accent1"/>
          </a:solidFill>
          <a:ln>
            <a:noFill/>
          </a:ln>
        </p:spPr>
        <p:txBody>
          <a:bodyPr anchorCtr="0" anchor="t" bIns="72000" lIns="72000" spcFirstLastPara="1" rIns="72000" wrap="square" tIns="72000">
            <a:spAutoFit/>
          </a:bodyPr>
          <a:lstStyle/>
          <a:p>
            <a:pPr indent="0" lvl="0" marL="0" rtl="0" algn="l">
              <a:lnSpc>
                <a:spcPct val="100000"/>
              </a:lnSpc>
              <a:spcBef>
                <a:spcPts val="0"/>
              </a:spcBef>
              <a:spcAft>
                <a:spcPts val="0"/>
              </a:spcAft>
              <a:buClr>
                <a:schemeClr val="lt1"/>
              </a:buClr>
              <a:buSzPts val="1200"/>
              <a:buFont typeface="Arial"/>
              <a:buNone/>
            </a:pPr>
            <a:r>
              <a:t/>
            </a:r>
            <a:endParaRPr/>
          </a:p>
        </p:txBody>
      </p:sp>
      <p:sp>
        <p:nvSpPr>
          <p:cNvPr id="106" name="Google Shape;106;p4"/>
          <p:cNvSpPr txBox="1"/>
          <p:nvPr>
            <p:ph idx="4" type="body"/>
          </p:nvPr>
        </p:nvSpPr>
        <p:spPr>
          <a:xfrm>
            <a:off x="611188" y="1238702"/>
            <a:ext cx="10968036" cy="2058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t/>
            </a:r>
            <a:endParaRPr/>
          </a:p>
        </p:txBody>
      </p:sp>
      <p:sp>
        <p:nvSpPr>
          <p:cNvPr id="107" name="Google Shape;107;p4"/>
          <p:cNvSpPr txBox="1"/>
          <p:nvPr>
            <p:ph idx="11" type="ftr"/>
          </p:nvPr>
        </p:nvSpPr>
        <p:spPr>
          <a:xfrm>
            <a:off x="515936" y="6356350"/>
            <a:ext cx="5580063"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108" name="Google Shape;108;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Multiple applications for retrospective solutions</a:t>
            </a:r>
            <a:endParaRPr/>
          </a:p>
        </p:txBody>
      </p:sp>
      <p:sp>
        <p:nvSpPr>
          <p:cNvPr id="114" name="Google Shape;114;p5"/>
          <p:cNvSpPr txBox="1"/>
          <p:nvPr>
            <p:ph idx="2"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Example transaction objectives</a:t>
            </a:r>
            <a:endParaRPr/>
          </a:p>
        </p:txBody>
      </p:sp>
      <p:sp>
        <p:nvSpPr>
          <p:cNvPr id="115" name="Google Shape;115;p5"/>
          <p:cNvSpPr txBox="1"/>
          <p:nvPr>
            <p:ph idx="11" type="ftr"/>
          </p:nvPr>
        </p:nvSpPr>
        <p:spPr>
          <a:xfrm>
            <a:off x="8341748" y="6291427"/>
            <a:ext cx="2123655" cy="3804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116" name="Google Shape;116;p5"/>
          <p:cNvSpPr txBox="1"/>
          <p:nvPr>
            <p:ph idx="12" type="sldNum"/>
          </p:nvPr>
        </p:nvSpPr>
        <p:spPr>
          <a:xfrm>
            <a:off x="11455778" y="6303469"/>
            <a:ext cx="125034" cy="12311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pSp>
        <p:nvGrpSpPr>
          <p:cNvPr id="117" name="Google Shape;117;p5"/>
          <p:cNvGrpSpPr/>
          <p:nvPr/>
        </p:nvGrpSpPr>
        <p:grpSpPr>
          <a:xfrm>
            <a:off x="2674467" y="1598212"/>
            <a:ext cx="6843067" cy="4537355"/>
            <a:chOff x="1398721" y="1920206"/>
            <a:chExt cx="6368837" cy="4018098"/>
          </a:xfrm>
        </p:grpSpPr>
        <p:sp>
          <p:nvSpPr>
            <p:cNvPr id="118" name="Google Shape;118;p5"/>
            <p:cNvSpPr/>
            <p:nvPr/>
          </p:nvSpPr>
          <p:spPr>
            <a:xfrm>
              <a:off x="5617888" y="1920206"/>
              <a:ext cx="2048746" cy="3553839"/>
            </a:xfrm>
            <a:prstGeom prst="roundRect">
              <a:avLst>
                <a:gd fmla="val 16667" name="adj"/>
              </a:avLst>
            </a:prstGeom>
            <a:solidFill>
              <a:srgbClr val="F9F9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Jost SemiBold"/>
                <a:buNone/>
              </a:pPr>
              <a:r>
                <a:t/>
              </a:r>
              <a:endParaRPr b="0" i="0" sz="2400" u="none" cap="none" strike="noStrike">
                <a:solidFill>
                  <a:schemeClr val="lt1"/>
                </a:solidFill>
                <a:latin typeface="Jost SemiBold"/>
                <a:ea typeface="Jost SemiBold"/>
                <a:cs typeface="Jost SemiBold"/>
                <a:sym typeface="Jost SemiBold"/>
              </a:endParaRPr>
            </a:p>
          </p:txBody>
        </p:sp>
        <p:sp>
          <p:nvSpPr>
            <p:cNvPr id="119" name="Google Shape;119;p5"/>
            <p:cNvSpPr/>
            <p:nvPr/>
          </p:nvSpPr>
          <p:spPr>
            <a:xfrm>
              <a:off x="3511619" y="1920206"/>
              <a:ext cx="2048746" cy="3553839"/>
            </a:xfrm>
            <a:prstGeom prst="roundRect">
              <a:avLst>
                <a:gd fmla="val 16667" name="adj"/>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Jost SemiBold"/>
                <a:buNone/>
              </a:pPr>
              <a:r>
                <a:t/>
              </a:r>
              <a:endParaRPr b="0" i="0" sz="2400" u="none" cap="none" strike="noStrike">
                <a:solidFill>
                  <a:schemeClr val="lt1"/>
                </a:solidFill>
                <a:latin typeface="Jost SemiBold"/>
                <a:ea typeface="Jost SemiBold"/>
                <a:cs typeface="Jost SemiBold"/>
                <a:sym typeface="Jost SemiBold"/>
              </a:endParaRPr>
            </a:p>
          </p:txBody>
        </p:sp>
        <p:sp>
          <p:nvSpPr>
            <p:cNvPr id="120" name="Google Shape;120;p5"/>
            <p:cNvSpPr/>
            <p:nvPr/>
          </p:nvSpPr>
          <p:spPr>
            <a:xfrm>
              <a:off x="1410601" y="1920206"/>
              <a:ext cx="2048746" cy="3553839"/>
            </a:xfrm>
            <a:prstGeom prst="roundRect">
              <a:avLst>
                <a:gd fmla="val 16667" name="adj"/>
              </a:avLst>
            </a:prstGeom>
            <a:solidFill>
              <a:srgbClr val="E2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Jost SemiBold"/>
                <a:buNone/>
              </a:pPr>
              <a:r>
                <a:t/>
              </a:r>
              <a:endParaRPr b="0" i="0" sz="2400" u="none" cap="none" strike="noStrike">
                <a:solidFill>
                  <a:schemeClr val="lt1"/>
                </a:solidFill>
                <a:latin typeface="Jost SemiBold"/>
                <a:ea typeface="Jost SemiBold"/>
                <a:cs typeface="Jost SemiBold"/>
                <a:sym typeface="Jost SemiBold"/>
              </a:endParaRPr>
            </a:p>
          </p:txBody>
        </p:sp>
        <p:sp>
          <p:nvSpPr>
            <p:cNvPr id="121" name="Google Shape;121;p5"/>
            <p:cNvSpPr txBox="1"/>
            <p:nvPr/>
          </p:nvSpPr>
          <p:spPr>
            <a:xfrm>
              <a:off x="1480676" y="2084381"/>
              <a:ext cx="1963657" cy="5451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200"/>
                <a:buFont typeface="Jost SemiBold"/>
                <a:buNone/>
              </a:pPr>
              <a:r>
                <a:rPr b="1" i="0" lang="en-GB" sz="1200" u="none" cap="none" strike="noStrike">
                  <a:solidFill>
                    <a:schemeClr val="accent2"/>
                  </a:solidFill>
                  <a:latin typeface="Jost SemiBold"/>
                  <a:ea typeface="Jost SemiBold"/>
                  <a:cs typeface="Jost SemiBold"/>
                  <a:sym typeface="Jost SemiBold"/>
                </a:rPr>
                <a:t>Manage earnings volatility</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Protect earnings from </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PYAD </a:t>
              </a:r>
              <a:endParaRPr/>
            </a:p>
          </p:txBody>
        </p:sp>
        <p:sp>
          <p:nvSpPr>
            <p:cNvPr id="122" name="Google Shape;122;p5"/>
            <p:cNvSpPr txBox="1"/>
            <p:nvPr/>
          </p:nvSpPr>
          <p:spPr>
            <a:xfrm>
              <a:off x="3772745" y="2050397"/>
              <a:ext cx="1526494" cy="5451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3"/>
                </a:buClr>
                <a:buSzPts val="1200"/>
                <a:buFont typeface="Jost SemiBold"/>
                <a:buNone/>
              </a:pPr>
              <a:r>
                <a:rPr b="1" i="0" lang="en-GB" sz="1200" u="none" cap="none" strike="noStrike">
                  <a:solidFill>
                    <a:schemeClr val="accent3"/>
                  </a:solidFill>
                  <a:latin typeface="Jost SemiBold"/>
                  <a:ea typeface="Jost SemiBold"/>
                  <a:cs typeface="Jost SemiBold"/>
                  <a:sym typeface="Jost SemiBold"/>
                </a:rPr>
                <a:t>Optimise capital</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Leverage reserve risk </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component</a:t>
              </a:r>
              <a:endParaRPr/>
            </a:p>
          </p:txBody>
        </p:sp>
        <p:sp>
          <p:nvSpPr>
            <p:cNvPr id="123" name="Google Shape;123;p5"/>
            <p:cNvSpPr txBox="1"/>
            <p:nvPr/>
          </p:nvSpPr>
          <p:spPr>
            <a:xfrm>
              <a:off x="5606970" y="2084379"/>
              <a:ext cx="2160588" cy="5451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200"/>
                <a:buFont typeface="Jost SemiBold"/>
                <a:buNone/>
              </a:pPr>
              <a:r>
                <a:rPr b="1" i="0" lang="en-GB" sz="1200" u="none" cap="none" strike="noStrike">
                  <a:solidFill>
                    <a:schemeClr val="accent6"/>
                  </a:solidFill>
                  <a:latin typeface="Jost SemiBold"/>
                  <a:ea typeface="Jost SemiBold"/>
                  <a:cs typeface="Jost SemiBold"/>
                  <a:sym typeface="Jost SemiBold"/>
                </a:rPr>
                <a:t>Drive operational efficiencies</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Improve management focus </a:t>
              </a:r>
              <a:endParaRPr/>
            </a:p>
            <a:p>
              <a:pPr indent="0" lvl="0" marL="0" marR="0" rtl="0" algn="ctr">
                <a:lnSpc>
                  <a:spcPct val="100000"/>
                </a:lnSpc>
                <a:spcBef>
                  <a:spcPts val="0"/>
                </a:spcBef>
                <a:spcAft>
                  <a:spcPts val="0"/>
                </a:spcAft>
                <a:buClr>
                  <a:srgbClr val="000000"/>
                </a:buClr>
                <a:buSzPts val="1100"/>
                <a:buFont typeface="Jost SemiBold"/>
                <a:buNone/>
              </a:pPr>
              <a:r>
                <a:rPr b="1" i="0" lang="en-GB" sz="1100" u="none" cap="none" strike="noStrike">
                  <a:solidFill>
                    <a:srgbClr val="000000"/>
                  </a:solidFill>
                  <a:latin typeface="Jost SemiBold"/>
                  <a:ea typeface="Jost SemiBold"/>
                  <a:cs typeface="Jost SemiBold"/>
                  <a:sym typeface="Jost SemiBold"/>
                </a:rPr>
                <a:t>on core business</a:t>
              </a:r>
              <a:endParaRPr/>
            </a:p>
          </p:txBody>
        </p:sp>
        <p:sp>
          <p:nvSpPr>
            <p:cNvPr id="124" name="Google Shape;124;p5"/>
            <p:cNvSpPr/>
            <p:nvPr/>
          </p:nvSpPr>
          <p:spPr>
            <a:xfrm>
              <a:off x="2108841" y="2868332"/>
              <a:ext cx="633782" cy="583577"/>
            </a:xfrm>
            <a:custGeom>
              <a:rect b="b" l="l" r="r" t="t"/>
              <a:pathLst>
                <a:path extrusionOk="0" h="815975" w="824230">
                  <a:moveTo>
                    <a:pt x="411962" y="0"/>
                  </a:moveTo>
                  <a:lnTo>
                    <a:pt x="363919" y="2742"/>
                  </a:lnTo>
                  <a:lnTo>
                    <a:pt x="317503" y="10767"/>
                  </a:lnTo>
                  <a:lnTo>
                    <a:pt x="273024" y="23768"/>
                  </a:lnTo>
                  <a:lnTo>
                    <a:pt x="230791" y="41440"/>
                  </a:lnTo>
                  <a:lnTo>
                    <a:pt x="191114" y="63475"/>
                  </a:lnTo>
                  <a:lnTo>
                    <a:pt x="154301" y="89569"/>
                  </a:lnTo>
                  <a:lnTo>
                    <a:pt x="120661" y="119416"/>
                  </a:lnTo>
                  <a:lnTo>
                    <a:pt x="90503" y="152709"/>
                  </a:lnTo>
                  <a:lnTo>
                    <a:pt x="64137" y="189143"/>
                  </a:lnTo>
                  <a:lnTo>
                    <a:pt x="41872" y="228413"/>
                  </a:lnTo>
                  <a:lnTo>
                    <a:pt x="24016" y="270211"/>
                  </a:lnTo>
                  <a:lnTo>
                    <a:pt x="10880" y="314232"/>
                  </a:lnTo>
                  <a:lnTo>
                    <a:pt x="2771" y="360170"/>
                  </a:lnTo>
                  <a:lnTo>
                    <a:pt x="0" y="407720"/>
                  </a:lnTo>
                  <a:lnTo>
                    <a:pt x="2771" y="455268"/>
                  </a:lnTo>
                  <a:lnTo>
                    <a:pt x="10880" y="501205"/>
                  </a:lnTo>
                  <a:lnTo>
                    <a:pt x="24016" y="545225"/>
                  </a:lnTo>
                  <a:lnTo>
                    <a:pt x="41872" y="587023"/>
                  </a:lnTo>
                  <a:lnTo>
                    <a:pt x="64137" y="626292"/>
                  </a:lnTo>
                  <a:lnTo>
                    <a:pt x="90503" y="662726"/>
                  </a:lnTo>
                  <a:lnTo>
                    <a:pt x="120661" y="696020"/>
                  </a:lnTo>
                  <a:lnTo>
                    <a:pt x="154301" y="725867"/>
                  </a:lnTo>
                  <a:lnTo>
                    <a:pt x="191114" y="751962"/>
                  </a:lnTo>
                  <a:lnTo>
                    <a:pt x="230791" y="773999"/>
                  </a:lnTo>
                  <a:lnTo>
                    <a:pt x="273024" y="791671"/>
                  </a:lnTo>
                  <a:lnTo>
                    <a:pt x="317503" y="804673"/>
                  </a:lnTo>
                  <a:lnTo>
                    <a:pt x="363919" y="812698"/>
                  </a:lnTo>
                  <a:lnTo>
                    <a:pt x="411962" y="815441"/>
                  </a:lnTo>
                  <a:lnTo>
                    <a:pt x="460006" y="812698"/>
                  </a:lnTo>
                  <a:lnTo>
                    <a:pt x="506421" y="804673"/>
                  </a:lnTo>
                  <a:lnTo>
                    <a:pt x="550900" y="791671"/>
                  </a:lnTo>
                  <a:lnTo>
                    <a:pt x="593133" y="773999"/>
                  </a:lnTo>
                  <a:lnTo>
                    <a:pt x="632810" y="751962"/>
                  </a:lnTo>
                  <a:lnTo>
                    <a:pt x="669624" y="725867"/>
                  </a:lnTo>
                  <a:lnTo>
                    <a:pt x="703264" y="696020"/>
                  </a:lnTo>
                  <a:lnTo>
                    <a:pt x="733421" y="662726"/>
                  </a:lnTo>
                  <a:lnTo>
                    <a:pt x="759787" y="626292"/>
                  </a:lnTo>
                  <a:lnTo>
                    <a:pt x="782052" y="587023"/>
                  </a:lnTo>
                  <a:lnTo>
                    <a:pt x="799908" y="545225"/>
                  </a:lnTo>
                  <a:lnTo>
                    <a:pt x="813044" y="501205"/>
                  </a:lnTo>
                  <a:lnTo>
                    <a:pt x="821153" y="455268"/>
                  </a:lnTo>
                  <a:lnTo>
                    <a:pt x="823925" y="407720"/>
                  </a:lnTo>
                  <a:lnTo>
                    <a:pt x="821153" y="360170"/>
                  </a:lnTo>
                  <a:lnTo>
                    <a:pt x="813044" y="314232"/>
                  </a:lnTo>
                  <a:lnTo>
                    <a:pt x="799908" y="270211"/>
                  </a:lnTo>
                  <a:lnTo>
                    <a:pt x="782052" y="228413"/>
                  </a:lnTo>
                  <a:lnTo>
                    <a:pt x="759787" y="189143"/>
                  </a:lnTo>
                  <a:lnTo>
                    <a:pt x="733421" y="152709"/>
                  </a:lnTo>
                  <a:lnTo>
                    <a:pt x="703264" y="119416"/>
                  </a:lnTo>
                  <a:lnTo>
                    <a:pt x="669624" y="89569"/>
                  </a:lnTo>
                  <a:lnTo>
                    <a:pt x="632810" y="63475"/>
                  </a:lnTo>
                  <a:lnTo>
                    <a:pt x="593133" y="41440"/>
                  </a:lnTo>
                  <a:lnTo>
                    <a:pt x="550900" y="23768"/>
                  </a:lnTo>
                  <a:lnTo>
                    <a:pt x="506421" y="10767"/>
                  </a:lnTo>
                  <a:lnTo>
                    <a:pt x="460006" y="2742"/>
                  </a:lnTo>
                  <a:lnTo>
                    <a:pt x="411962"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Jost SemiBold"/>
                <a:buNone/>
              </a:pPr>
              <a:r>
                <a:t/>
              </a:r>
              <a:endParaRPr b="0" i="0" sz="2400" u="none" cap="none" strike="noStrike">
                <a:solidFill>
                  <a:srgbClr val="000000"/>
                </a:solidFill>
                <a:latin typeface="Jost SemiBold"/>
                <a:ea typeface="Jost SemiBold"/>
                <a:cs typeface="Jost SemiBold"/>
                <a:sym typeface="Jost SemiBold"/>
              </a:endParaRPr>
            </a:p>
          </p:txBody>
        </p:sp>
        <p:sp>
          <p:nvSpPr>
            <p:cNvPr id="125" name="Google Shape;125;p5"/>
            <p:cNvSpPr/>
            <p:nvPr/>
          </p:nvSpPr>
          <p:spPr>
            <a:xfrm>
              <a:off x="2266392" y="3039082"/>
              <a:ext cx="318685" cy="242079"/>
            </a:xfrm>
            <a:custGeom>
              <a:rect b="b" l="l" r="r" t="t"/>
              <a:pathLst>
                <a:path extrusionOk="0" h="218439" w="320040">
                  <a:moveTo>
                    <a:pt x="156057" y="70192"/>
                  </a:moveTo>
                  <a:lnTo>
                    <a:pt x="134531" y="70192"/>
                  </a:lnTo>
                  <a:lnTo>
                    <a:pt x="134531" y="218440"/>
                  </a:lnTo>
                  <a:lnTo>
                    <a:pt x="182082" y="148526"/>
                  </a:lnTo>
                  <a:lnTo>
                    <a:pt x="156057" y="148526"/>
                  </a:lnTo>
                  <a:lnTo>
                    <a:pt x="156057" y="70192"/>
                  </a:lnTo>
                  <a:close/>
                </a:path>
                <a:path extrusionOk="0" h="218439" w="320040">
                  <a:moveTo>
                    <a:pt x="227965" y="115481"/>
                  </a:moveTo>
                  <a:lnTo>
                    <a:pt x="204558" y="115481"/>
                  </a:lnTo>
                  <a:lnTo>
                    <a:pt x="218986" y="149275"/>
                  </a:lnTo>
                  <a:lnTo>
                    <a:pt x="319913" y="149275"/>
                  </a:lnTo>
                  <a:lnTo>
                    <a:pt x="319913" y="127762"/>
                  </a:lnTo>
                  <a:lnTo>
                    <a:pt x="233210" y="127762"/>
                  </a:lnTo>
                  <a:lnTo>
                    <a:pt x="227965" y="115481"/>
                  </a:lnTo>
                  <a:close/>
                </a:path>
                <a:path extrusionOk="0" h="218439" w="320040">
                  <a:moveTo>
                    <a:pt x="208902" y="70840"/>
                  </a:moveTo>
                  <a:lnTo>
                    <a:pt x="156057" y="148526"/>
                  </a:lnTo>
                  <a:lnTo>
                    <a:pt x="182082" y="148526"/>
                  </a:lnTo>
                  <a:lnTo>
                    <a:pt x="204558" y="115481"/>
                  </a:lnTo>
                  <a:lnTo>
                    <a:pt x="227965" y="115481"/>
                  </a:lnTo>
                  <a:lnTo>
                    <a:pt x="208902" y="70840"/>
                  </a:lnTo>
                  <a:close/>
                </a:path>
                <a:path extrusionOk="0" h="218439" w="320040">
                  <a:moveTo>
                    <a:pt x="156057" y="0"/>
                  </a:moveTo>
                  <a:lnTo>
                    <a:pt x="86486" y="102768"/>
                  </a:lnTo>
                  <a:lnTo>
                    <a:pt x="0" y="102768"/>
                  </a:lnTo>
                  <a:lnTo>
                    <a:pt x="0" y="124269"/>
                  </a:lnTo>
                  <a:lnTo>
                    <a:pt x="97916" y="124269"/>
                  </a:lnTo>
                  <a:lnTo>
                    <a:pt x="134531" y="70192"/>
                  </a:lnTo>
                  <a:lnTo>
                    <a:pt x="156057" y="70192"/>
                  </a:lnTo>
                  <a:lnTo>
                    <a:pt x="156057" y="0"/>
                  </a:lnTo>
                  <a:close/>
                </a:path>
              </a:pathLst>
            </a:cu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Jost SemiBold"/>
                <a:buNone/>
              </a:pPr>
              <a:r>
                <a:t/>
              </a:r>
              <a:endParaRPr b="0" i="0" sz="2400" u="none" cap="none" strike="noStrike">
                <a:solidFill>
                  <a:srgbClr val="000000"/>
                </a:solidFill>
                <a:latin typeface="Jost SemiBold"/>
                <a:ea typeface="Jost SemiBold"/>
                <a:cs typeface="Jost SemiBold"/>
                <a:sym typeface="Jost SemiBold"/>
              </a:endParaRPr>
            </a:p>
          </p:txBody>
        </p:sp>
        <p:sp>
          <p:nvSpPr>
            <p:cNvPr id="126" name="Google Shape;126;p5"/>
            <p:cNvSpPr/>
            <p:nvPr/>
          </p:nvSpPr>
          <p:spPr>
            <a:xfrm>
              <a:off x="4201734" y="2868332"/>
              <a:ext cx="633782" cy="583577"/>
            </a:xfrm>
            <a:custGeom>
              <a:rect b="b" l="l" r="r" t="t"/>
              <a:pathLst>
                <a:path extrusionOk="0" h="815975" w="824229">
                  <a:moveTo>
                    <a:pt x="411962" y="0"/>
                  </a:moveTo>
                  <a:lnTo>
                    <a:pt x="363919" y="2742"/>
                  </a:lnTo>
                  <a:lnTo>
                    <a:pt x="317503" y="10767"/>
                  </a:lnTo>
                  <a:lnTo>
                    <a:pt x="273024" y="23768"/>
                  </a:lnTo>
                  <a:lnTo>
                    <a:pt x="230791" y="41440"/>
                  </a:lnTo>
                  <a:lnTo>
                    <a:pt x="191114" y="63475"/>
                  </a:lnTo>
                  <a:lnTo>
                    <a:pt x="154301" y="89569"/>
                  </a:lnTo>
                  <a:lnTo>
                    <a:pt x="120661" y="119416"/>
                  </a:lnTo>
                  <a:lnTo>
                    <a:pt x="90503" y="152709"/>
                  </a:lnTo>
                  <a:lnTo>
                    <a:pt x="64137" y="189143"/>
                  </a:lnTo>
                  <a:lnTo>
                    <a:pt x="41872" y="228413"/>
                  </a:lnTo>
                  <a:lnTo>
                    <a:pt x="24016" y="270211"/>
                  </a:lnTo>
                  <a:lnTo>
                    <a:pt x="10880" y="314232"/>
                  </a:lnTo>
                  <a:lnTo>
                    <a:pt x="2771" y="360170"/>
                  </a:lnTo>
                  <a:lnTo>
                    <a:pt x="0" y="407720"/>
                  </a:lnTo>
                  <a:lnTo>
                    <a:pt x="2771" y="455268"/>
                  </a:lnTo>
                  <a:lnTo>
                    <a:pt x="10880" y="501205"/>
                  </a:lnTo>
                  <a:lnTo>
                    <a:pt x="24016" y="545225"/>
                  </a:lnTo>
                  <a:lnTo>
                    <a:pt x="41872" y="587023"/>
                  </a:lnTo>
                  <a:lnTo>
                    <a:pt x="64137" y="626292"/>
                  </a:lnTo>
                  <a:lnTo>
                    <a:pt x="90503" y="662726"/>
                  </a:lnTo>
                  <a:lnTo>
                    <a:pt x="120661" y="696020"/>
                  </a:lnTo>
                  <a:lnTo>
                    <a:pt x="154301" y="725867"/>
                  </a:lnTo>
                  <a:lnTo>
                    <a:pt x="191114" y="751962"/>
                  </a:lnTo>
                  <a:lnTo>
                    <a:pt x="230791" y="773999"/>
                  </a:lnTo>
                  <a:lnTo>
                    <a:pt x="273024" y="791671"/>
                  </a:lnTo>
                  <a:lnTo>
                    <a:pt x="317503" y="804673"/>
                  </a:lnTo>
                  <a:lnTo>
                    <a:pt x="363919" y="812698"/>
                  </a:lnTo>
                  <a:lnTo>
                    <a:pt x="411962" y="815441"/>
                  </a:lnTo>
                  <a:lnTo>
                    <a:pt x="460006" y="812698"/>
                  </a:lnTo>
                  <a:lnTo>
                    <a:pt x="506421" y="804673"/>
                  </a:lnTo>
                  <a:lnTo>
                    <a:pt x="550900" y="791671"/>
                  </a:lnTo>
                  <a:lnTo>
                    <a:pt x="593133" y="773999"/>
                  </a:lnTo>
                  <a:lnTo>
                    <a:pt x="632810" y="751962"/>
                  </a:lnTo>
                  <a:lnTo>
                    <a:pt x="669624" y="725867"/>
                  </a:lnTo>
                  <a:lnTo>
                    <a:pt x="703264" y="696020"/>
                  </a:lnTo>
                  <a:lnTo>
                    <a:pt x="733421" y="662726"/>
                  </a:lnTo>
                  <a:lnTo>
                    <a:pt x="759787" y="626292"/>
                  </a:lnTo>
                  <a:lnTo>
                    <a:pt x="782052" y="587023"/>
                  </a:lnTo>
                  <a:lnTo>
                    <a:pt x="799908" y="545225"/>
                  </a:lnTo>
                  <a:lnTo>
                    <a:pt x="813044" y="501205"/>
                  </a:lnTo>
                  <a:lnTo>
                    <a:pt x="821153" y="455268"/>
                  </a:lnTo>
                  <a:lnTo>
                    <a:pt x="823925" y="407720"/>
                  </a:lnTo>
                  <a:lnTo>
                    <a:pt x="821153" y="360170"/>
                  </a:lnTo>
                  <a:lnTo>
                    <a:pt x="813044" y="314232"/>
                  </a:lnTo>
                  <a:lnTo>
                    <a:pt x="799908" y="270211"/>
                  </a:lnTo>
                  <a:lnTo>
                    <a:pt x="782052" y="228413"/>
                  </a:lnTo>
                  <a:lnTo>
                    <a:pt x="759787" y="189143"/>
                  </a:lnTo>
                  <a:lnTo>
                    <a:pt x="733421" y="152709"/>
                  </a:lnTo>
                  <a:lnTo>
                    <a:pt x="703264" y="119416"/>
                  </a:lnTo>
                  <a:lnTo>
                    <a:pt x="669624" y="89569"/>
                  </a:lnTo>
                  <a:lnTo>
                    <a:pt x="632810" y="63475"/>
                  </a:lnTo>
                  <a:lnTo>
                    <a:pt x="593133" y="41440"/>
                  </a:lnTo>
                  <a:lnTo>
                    <a:pt x="550900" y="23768"/>
                  </a:lnTo>
                  <a:lnTo>
                    <a:pt x="506421" y="10767"/>
                  </a:lnTo>
                  <a:lnTo>
                    <a:pt x="460006" y="2742"/>
                  </a:lnTo>
                  <a:lnTo>
                    <a:pt x="411962" y="0"/>
                  </a:lnTo>
                  <a:close/>
                </a:path>
              </a:pathLst>
            </a:custGeom>
            <a:solidFill>
              <a:schemeClr val="accent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Jost SemiBold"/>
                <a:buNone/>
              </a:pPr>
              <a:r>
                <a:t/>
              </a:r>
              <a:endParaRPr b="0" i="0" sz="2400" u="none" cap="none" strike="noStrike">
                <a:solidFill>
                  <a:srgbClr val="000000"/>
                </a:solidFill>
                <a:latin typeface="Jost SemiBold"/>
                <a:ea typeface="Jost SemiBold"/>
                <a:cs typeface="Jost SemiBold"/>
                <a:sym typeface="Jost SemiBold"/>
              </a:endParaRPr>
            </a:p>
          </p:txBody>
        </p:sp>
        <p:sp>
          <p:nvSpPr>
            <p:cNvPr id="127" name="Google Shape;127;p5"/>
            <p:cNvSpPr/>
            <p:nvPr/>
          </p:nvSpPr>
          <p:spPr>
            <a:xfrm>
              <a:off x="4306273" y="3084754"/>
              <a:ext cx="399747" cy="218523"/>
            </a:xfrm>
            <a:custGeom>
              <a:rect b="b" l="l" r="r" t="t"/>
              <a:pathLst>
                <a:path extrusionOk="0" h="200660" w="323214">
                  <a:moveTo>
                    <a:pt x="166728" y="0"/>
                  </a:moveTo>
                  <a:lnTo>
                    <a:pt x="155408" y="4081"/>
                  </a:lnTo>
                  <a:lnTo>
                    <a:pt x="143497" y="11750"/>
                  </a:lnTo>
                  <a:lnTo>
                    <a:pt x="102065" y="39166"/>
                  </a:lnTo>
                  <a:lnTo>
                    <a:pt x="62293" y="59439"/>
                  </a:lnTo>
                  <a:lnTo>
                    <a:pt x="27579" y="73386"/>
                  </a:lnTo>
                  <a:lnTo>
                    <a:pt x="1320" y="81829"/>
                  </a:lnTo>
                  <a:lnTo>
                    <a:pt x="0" y="81956"/>
                  </a:lnTo>
                  <a:lnTo>
                    <a:pt x="0" y="198986"/>
                  </a:lnTo>
                  <a:lnTo>
                    <a:pt x="2349" y="199342"/>
                  </a:lnTo>
                  <a:lnTo>
                    <a:pt x="3594" y="199418"/>
                  </a:lnTo>
                  <a:lnTo>
                    <a:pt x="56754" y="200572"/>
                  </a:lnTo>
                  <a:lnTo>
                    <a:pt x="107238" y="199582"/>
                  </a:lnTo>
                  <a:lnTo>
                    <a:pt x="144940" y="197913"/>
                  </a:lnTo>
                  <a:lnTo>
                    <a:pt x="159753" y="197030"/>
                  </a:lnTo>
                  <a:lnTo>
                    <a:pt x="169856" y="196537"/>
                  </a:lnTo>
                  <a:lnTo>
                    <a:pt x="178525" y="193395"/>
                  </a:lnTo>
                  <a:lnTo>
                    <a:pt x="184586" y="189858"/>
                  </a:lnTo>
                  <a:lnTo>
                    <a:pt x="186867" y="188179"/>
                  </a:lnTo>
                  <a:lnTo>
                    <a:pt x="226464" y="148898"/>
                  </a:lnTo>
                  <a:lnTo>
                    <a:pt x="250275" y="126873"/>
                  </a:lnTo>
                  <a:lnTo>
                    <a:pt x="267852" y="114062"/>
                  </a:lnTo>
                  <a:lnTo>
                    <a:pt x="271680" y="111931"/>
                  </a:lnTo>
                  <a:lnTo>
                    <a:pt x="154393" y="111931"/>
                  </a:lnTo>
                  <a:lnTo>
                    <a:pt x="138094" y="109069"/>
                  </a:lnTo>
                  <a:lnTo>
                    <a:pt x="123812" y="98580"/>
                  </a:lnTo>
                  <a:lnTo>
                    <a:pt x="122694" y="88889"/>
                  </a:lnTo>
                  <a:lnTo>
                    <a:pt x="127595" y="81318"/>
                  </a:lnTo>
                  <a:lnTo>
                    <a:pt x="138951" y="72770"/>
                  </a:lnTo>
                  <a:lnTo>
                    <a:pt x="157200" y="60150"/>
                  </a:lnTo>
                  <a:lnTo>
                    <a:pt x="176326" y="43889"/>
                  </a:lnTo>
                  <a:lnTo>
                    <a:pt x="186605" y="29486"/>
                  </a:lnTo>
                  <a:lnTo>
                    <a:pt x="189138" y="17044"/>
                  </a:lnTo>
                  <a:lnTo>
                    <a:pt x="185026" y="6670"/>
                  </a:lnTo>
                  <a:lnTo>
                    <a:pt x="176815" y="524"/>
                  </a:lnTo>
                  <a:lnTo>
                    <a:pt x="166728" y="0"/>
                  </a:lnTo>
                  <a:close/>
                </a:path>
                <a:path extrusionOk="0" h="200660" w="323214">
                  <a:moveTo>
                    <a:pt x="292588" y="61682"/>
                  </a:moveTo>
                  <a:lnTo>
                    <a:pt x="272783" y="65331"/>
                  </a:lnTo>
                  <a:lnTo>
                    <a:pt x="247011" y="74917"/>
                  </a:lnTo>
                  <a:lnTo>
                    <a:pt x="230298" y="83348"/>
                  </a:lnTo>
                  <a:lnTo>
                    <a:pt x="213933" y="92287"/>
                  </a:lnTo>
                  <a:lnTo>
                    <a:pt x="189204" y="103393"/>
                  </a:lnTo>
                  <a:lnTo>
                    <a:pt x="171750" y="109321"/>
                  </a:lnTo>
                  <a:lnTo>
                    <a:pt x="154393" y="111931"/>
                  </a:lnTo>
                  <a:lnTo>
                    <a:pt x="271680" y="111931"/>
                  </a:lnTo>
                  <a:lnTo>
                    <a:pt x="288747" y="102428"/>
                  </a:lnTo>
                  <a:lnTo>
                    <a:pt x="308278" y="91774"/>
                  </a:lnTo>
                  <a:lnTo>
                    <a:pt x="317930" y="85677"/>
                  </a:lnTo>
                  <a:lnTo>
                    <a:pt x="321503" y="81761"/>
                  </a:lnTo>
                  <a:lnTo>
                    <a:pt x="322795" y="77650"/>
                  </a:lnTo>
                  <a:lnTo>
                    <a:pt x="320392" y="68877"/>
                  </a:lnTo>
                  <a:lnTo>
                    <a:pt x="309391" y="63209"/>
                  </a:lnTo>
                  <a:lnTo>
                    <a:pt x="292588" y="6168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Jost SemiBold"/>
                <a:buNone/>
              </a:pPr>
              <a:r>
                <a:t/>
              </a:r>
              <a:endParaRPr b="0" i="0" sz="2400" u="none" cap="none" strike="noStrike">
                <a:solidFill>
                  <a:srgbClr val="000000"/>
                </a:solidFill>
                <a:latin typeface="Jost SemiBold"/>
                <a:ea typeface="Jost SemiBold"/>
                <a:cs typeface="Jost SemiBold"/>
                <a:sym typeface="Jost SemiBold"/>
              </a:endParaRPr>
            </a:p>
          </p:txBody>
        </p:sp>
        <p:sp>
          <p:nvSpPr>
            <p:cNvPr id="128" name="Google Shape;128;p5"/>
            <p:cNvSpPr/>
            <p:nvPr/>
          </p:nvSpPr>
          <p:spPr>
            <a:xfrm>
              <a:off x="4539676" y="2974306"/>
              <a:ext cx="202408" cy="15869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Jost SemiBold"/>
                <a:buNone/>
              </a:pPr>
              <a:r>
                <a:t/>
              </a:r>
              <a:endParaRPr b="0" i="0" sz="2400" u="none" cap="none" strike="noStrike">
                <a:solidFill>
                  <a:srgbClr val="000000"/>
                </a:solidFill>
                <a:latin typeface="Jost SemiBold"/>
                <a:ea typeface="Jost SemiBold"/>
                <a:cs typeface="Jost SemiBold"/>
                <a:sym typeface="Jost SemiBold"/>
              </a:endParaRPr>
            </a:p>
          </p:txBody>
        </p:sp>
        <p:grpSp>
          <p:nvGrpSpPr>
            <p:cNvPr id="129" name="Google Shape;129;p5"/>
            <p:cNvGrpSpPr/>
            <p:nvPr/>
          </p:nvGrpSpPr>
          <p:grpSpPr>
            <a:xfrm>
              <a:off x="6380850" y="2868332"/>
              <a:ext cx="550798" cy="583577"/>
              <a:chOff x="8072918" y="2896137"/>
              <a:chExt cx="638870" cy="600692"/>
            </a:xfrm>
          </p:grpSpPr>
          <p:sp>
            <p:nvSpPr>
              <p:cNvPr id="130" name="Google Shape;130;p5"/>
              <p:cNvSpPr/>
              <p:nvPr/>
            </p:nvSpPr>
            <p:spPr>
              <a:xfrm>
                <a:off x="8072918" y="2896137"/>
                <a:ext cx="638870" cy="600692"/>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Jost SemiBold"/>
                  <a:buNone/>
                </a:pPr>
                <a:r>
                  <a:t/>
                </a:r>
                <a:endParaRPr b="0" i="0" sz="2400" u="none" cap="none" strike="noStrike">
                  <a:solidFill>
                    <a:schemeClr val="lt1"/>
                  </a:solidFill>
                  <a:latin typeface="Jost SemiBold"/>
                  <a:ea typeface="Jost SemiBold"/>
                  <a:cs typeface="Jost SemiBold"/>
                  <a:sym typeface="Jost SemiBold"/>
                </a:endParaRPr>
              </a:p>
            </p:txBody>
          </p:sp>
          <p:pic>
            <p:nvPicPr>
              <p:cNvPr descr="Management with solid fill" id="131" name="Google Shape;131;p5"/>
              <p:cNvPicPr preferRelativeResize="0"/>
              <p:nvPr/>
            </p:nvPicPr>
            <p:blipFill rotWithShape="1">
              <a:blip r:embed="rId4">
                <a:alphaModFix/>
              </a:blip>
              <a:srcRect b="0" l="0" r="0" t="0"/>
              <a:stretch/>
            </p:blipFill>
            <p:spPr>
              <a:xfrm>
                <a:off x="8116469" y="2943780"/>
                <a:ext cx="551767" cy="489615"/>
              </a:xfrm>
              <a:prstGeom prst="rect">
                <a:avLst/>
              </a:prstGeom>
              <a:noFill/>
              <a:ln>
                <a:noFill/>
              </a:ln>
            </p:spPr>
          </p:pic>
        </p:grpSp>
        <p:sp>
          <p:nvSpPr>
            <p:cNvPr id="132" name="Google Shape;132;p5"/>
            <p:cNvSpPr txBox="1"/>
            <p:nvPr/>
          </p:nvSpPr>
          <p:spPr>
            <a:xfrm>
              <a:off x="1667736" y="3603429"/>
              <a:ext cx="1560552" cy="1295315"/>
            </a:xfrm>
            <a:prstGeom prst="rect">
              <a:avLst/>
            </a:prstGeom>
            <a:noFill/>
            <a:ln>
              <a:noFill/>
            </a:ln>
          </p:spPr>
          <p:txBody>
            <a:bodyPr anchorCtr="0" anchor="t" bIns="45700" lIns="91425" spcFirstLastPara="1" rIns="91425" wrap="square" tIns="45700">
              <a:spAutoFit/>
            </a:bodyPr>
            <a:lstStyle/>
            <a:p>
              <a:pPr indent="6251" lvl="0" marL="0" marR="2858" rtl="0" algn="ctr">
                <a:lnSpc>
                  <a:spcPct val="101800"/>
                </a:lnSpc>
                <a:spcBef>
                  <a:spcPts val="0"/>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Support U/W remediation</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Protect future earnings</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Crystallise PYD for acquired businesses </a:t>
              </a:r>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 </a:t>
              </a:r>
              <a:endParaRPr/>
            </a:p>
          </p:txBody>
        </p:sp>
        <p:sp>
          <p:nvSpPr>
            <p:cNvPr id="133" name="Google Shape;133;p5"/>
            <p:cNvSpPr txBox="1"/>
            <p:nvPr/>
          </p:nvSpPr>
          <p:spPr>
            <a:xfrm>
              <a:off x="3664538" y="3603431"/>
              <a:ext cx="1696359" cy="1448230"/>
            </a:xfrm>
            <a:prstGeom prst="rect">
              <a:avLst/>
            </a:prstGeom>
            <a:noFill/>
            <a:ln>
              <a:noFill/>
            </a:ln>
          </p:spPr>
          <p:txBody>
            <a:bodyPr anchorCtr="0" anchor="t" bIns="45700" lIns="91425" spcFirstLastPara="1" rIns="91425" wrap="square" tIns="45700">
              <a:spAutoFit/>
            </a:bodyPr>
            <a:lstStyle/>
            <a:p>
              <a:pPr indent="6251" lvl="0" marL="0" marR="2858" rtl="0" algn="ctr">
                <a:lnSpc>
                  <a:spcPct val="101800"/>
                </a:lnSpc>
                <a:spcBef>
                  <a:spcPts val="0"/>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Support capital distribution </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Fund strategic initiatives</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Support M&amp;A activity </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Manage Ratings </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p:txBody>
        </p:sp>
        <p:sp>
          <p:nvSpPr>
            <p:cNvPr id="134" name="Google Shape;134;p5"/>
            <p:cNvSpPr txBox="1"/>
            <p:nvPr/>
          </p:nvSpPr>
          <p:spPr>
            <a:xfrm>
              <a:off x="5709647" y="3603429"/>
              <a:ext cx="1825477" cy="989486"/>
            </a:xfrm>
            <a:prstGeom prst="rect">
              <a:avLst/>
            </a:prstGeom>
            <a:noFill/>
            <a:ln>
              <a:noFill/>
            </a:ln>
          </p:spPr>
          <p:txBody>
            <a:bodyPr anchorCtr="0" anchor="t" bIns="45700" lIns="91425" spcFirstLastPara="1" rIns="91425" wrap="square" tIns="45700">
              <a:spAutoFit/>
            </a:bodyPr>
            <a:lstStyle/>
            <a:p>
              <a:pPr indent="6251" lvl="0" marL="0" marR="2858" rtl="0" algn="ctr">
                <a:lnSpc>
                  <a:spcPct val="101800"/>
                </a:lnSpc>
                <a:spcBef>
                  <a:spcPts val="0"/>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Optimise resource allocation </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Exit non-core lines </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a:p>
              <a:pPr indent="6251" lvl="0" marL="0" marR="2858" rtl="0" algn="ctr">
                <a:lnSpc>
                  <a:spcPct val="101800"/>
                </a:lnSpc>
                <a:spcBef>
                  <a:spcPts val="45"/>
                </a:spcBef>
                <a:spcAft>
                  <a:spcPts val="0"/>
                </a:spcAft>
                <a:buClr>
                  <a:schemeClr val="dk1"/>
                </a:buClr>
                <a:buSzPts val="1100"/>
                <a:buFont typeface="Jost SemiBold"/>
                <a:buNone/>
              </a:pPr>
              <a:r>
                <a:rPr b="0" i="0" lang="en-GB" sz="1100" u="none" cap="none" strike="noStrike">
                  <a:solidFill>
                    <a:schemeClr val="dk1"/>
                  </a:solidFill>
                  <a:latin typeface="Jost SemiBold"/>
                  <a:ea typeface="Jost SemiBold"/>
                  <a:cs typeface="Jost SemiBold"/>
                  <a:sym typeface="Jost SemiBold"/>
                </a:rPr>
                <a:t>Support divestiture</a:t>
              </a:r>
              <a:endParaRPr/>
            </a:p>
            <a:p>
              <a:pPr indent="6251" lvl="0" marL="0" marR="2858" rtl="0" algn="ctr">
                <a:lnSpc>
                  <a:spcPct val="101800"/>
                </a:lnSpc>
                <a:spcBef>
                  <a:spcPts val="45"/>
                </a:spcBef>
                <a:spcAft>
                  <a:spcPts val="0"/>
                </a:spcAft>
                <a:buClr>
                  <a:srgbClr val="000000"/>
                </a:buClr>
                <a:buSzPts val="1100"/>
                <a:buFont typeface="Jost SemiBold"/>
                <a:buNone/>
              </a:pPr>
              <a:r>
                <a:t/>
              </a:r>
              <a:endParaRPr b="0" i="0" sz="1100" u="none" cap="none" strike="noStrike">
                <a:solidFill>
                  <a:schemeClr val="dk1"/>
                </a:solidFill>
                <a:latin typeface="Jost SemiBold"/>
                <a:ea typeface="Jost SemiBold"/>
                <a:cs typeface="Jost SemiBold"/>
                <a:sym typeface="Jost SemiBold"/>
              </a:endParaRPr>
            </a:p>
          </p:txBody>
        </p:sp>
        <p:sp>
          <p:nvSpPr>
            <p:cNvPr id="135" name="Google Shape;135;p5"/>
            <p:cNvSpPr/>
            <p:nvPr/>
          </p:nvSpPr>
          <p:spPr>
            <a:xfrm>
              <a:off x="1398721" y="5612068"/>
              <a:ext cx="6231908" cy="326236"/>
            </a:xfrm>
            <a:prstGeom prst="round2DiagRect">
              <a:avLst>
                <a:gd fmla="val 16667" name="adj1"/>
                <a:gd fmla="val 0"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1400"/>
                <a:buFont typeface="Jost SemiBold"/>
                <a:buNone/>
              </a:pPr>
              <a:r>
                <a:rPr b="0" i="0" lang="en-GB" sz="1400" u="none" cap="none" strike="noStrike">
                  <a:solidFill>
                    <a:schemeClr val="dk1"/>
                  </a:solidFill>
                  <a:latin typeface="Jost SemiBold"/>
                  <a:ea typeface="Jost SemiBold"/>
                  <a:cs typeface="Jost SemiBold"/>
                  <a:sym typeface="Jost SemiBold"/>
                </a:rPr>
                <a:t>Cover typically aligned to specific objective, but benefits are not mutually exclusive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Fundamentals of Retrospective Reinsurance </a:t>
            </a:r>
            <a:endParaRPr/>
          </a:p>
        </p:txBody>
      </p:sp>
      <p:sp>
        <p:nvSpPr>
          <p:cNvPr id="141" name="Google Shape;141;p6"/>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Structures can be aligned to fit key economic objectives</a:t>
            </a:r>
            <a:endParaRPr/>
          </a:p>
        </p:txBody>
      </p:sp>
      <p:sp>
        <p:nvSpPr>
          <p:cNvPr id="142" name="Google Shape;142;p6"/>
          <p:cNvSpPr txBox="1"/>
          <p:nvPr>
            <p:ph idx="11" type="ftr"/>
          </p:nvPr>
        </p:nvSpPr>
        <p:spPr>
          <a:xfrm>
            <a:off x="8199078" y="6356350"/>
            <a:ext cx="2454545" cy="43021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143" name="Google Shape;143;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sp>
        <p:nvSpPr>
          <p:cNvPr id="144" name="Google Shape;144;p6"/>
          <p:cNvSpPr txBox="1"/>
          <p:nvPr/>
        </p:nvSpPr>
        <p:spPr>
          <a:xfrm>
            <a:off x="1302628" y="1408252"/>
            <a:ext cx="8530722" cy="346163"/>
          </a:xfrm>
          <a:prstGeom prst="rect">
            <a:avLst/>
          </a:prstGeom>
          <a:noFill/>
          <a:ln>
            <a:noFill/>
          </a:ln>
        </p:spPr>
        <p:txBody>
          <a:bodyPr anchorCtr="0" anchor="t" bIns="0" lIns="0" spcFirstLastPara="1" rIns="0" wrap="square" tIns="0">
            <a:normAutofit fontScale="97500" lnSpcReduction="10000"/>
          </a:bodyPr>
          <a:lstStyle/>
          <a:p>
            <a:pPr indent="0" lvl="0" marL="0" marR="0" rtl="0" algn="l">
              <a:lnSpc>
                <a:spcPct val="90000"/>
              </a:lnSpc>
              <a:spcBef>
                <a:spcPts val="0"/>
              </a:spcBef>
              <a:spcAft>
                <a:spcPts val="0"/>
              </a:spcAft>
              <a:buClr>
                <a:schemeClr val="dk1"/>
              </a:buClr>
              <a:buSzPct val="100000"/>
              <a:buFont typeface="Jost SemiBold"/>
              <a:buNone/>
            </a:pPr>
            <a:r>
              <a:t/>
            </a:r>
            <a:endParaRPr b="1" i="0" sz="2800" u="none" cap="none" strike="noStrike">
              <a:solidFill>
                <a:schemeClr val="dk1"/>
              </a:solidFill>
              <a:latin typeface="Jost SemiBold"/>
              <a:ea typeface="Jost SemiBold"/>
              <a:cs typeface="Jost SemiBold"/>
              <a:sym typeface="Jost SemiBold"/>
            </a:endParaRPr>
          </a:p>
        </p:txBody>
      </p:sp>
      <p:grpSp>
        <p:nvGrpSpPr>
          <p:cNvPr id="145" name="Google Shape;145;p6"/>
          <p:cNvGrpSpPr/>
          <p:nvPr/>
        </p:nvGrpSpPr>
        <p:grpSpPr>
          <a:xfrm>
            <a:off x="722916" y="1847229"/>
            <a:ext cx="10268738" cy="4242001"/>
            <a:chOff x="722916" y="2136015"/>
            <a:chExt cx="7946968" cy="4078408"/>
          </a:xfrm>
        </p:grpSpPr>
        <p:grpSp>
          <p:nvGrpSpPr>
            <p:cNvPr id="146" name="Google Shape;146;p6"/>
            <p:cNvGrpSpPr/>
            <p:nvPr/>
          </p:nvGrpSpPr>
          <p:grpSpPr>
            <a:xfrm>
              <a:off x="1946470" y="5568092"/>
              <a:ext cx="1407526" cy="646331"/>
              <a:chOff x="1946470" y="5568092"/>
              <a:chExt cx="1407526" cy="646331"/>
            </a:xfrm>
          </p:grpSpPr>
          <p:sp>
            <p:nvSpPr>
              <p:cNvPr id="147" name="Google Shape;147;p6"/>
              <p:cNvSpPr/>
              <p:nvPr/>
            </p:nvSpPr>
            <p:spPr>
              <a:xfrm>
                <a:off x="1946470" y="5663024"/>
                <a:ext cx="299259" cy="136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Arial"/>
                  <a:ea typeface="Arial"/>
                  <a:cs typeface="Arial"/>
                  <a:sym typeface="Arial"/>
                </a:endParaRPr>
              </a:p>
            </p:txBody>
          </p:sp>
          <p:sp>
            <p:nvSpPr>
              <p:cNvPr id="148" name="Google Shape;148;p6"/>
              <p:cNvSpPr txBox="1"/>
              <p:nvPr/>
            </p:nvSpPr>
            <p:spPr>
              <a:xfrm>
                <a:off x="2245729" y="5568092"/>
                <a:ext cx="11082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Carried Reserves Ceded</a:t>
                </a:r>
                <a:endParaRPr/>
              </a:p>
            </p:txBody>
          </p:sp>
        </p:grpSp>
        <p:grpSp>
          <p:nvGrpSpPr>
            <p:cNvPr id="149" name="Google Shape;149;p6"/>
            <p:cNvGrpSpPr/>
            <p:nvPr/>
          </p:nvGrpSpPr>
          <p:grpSpPr>
            <a:xfrm>
              <a:off x="3389325" y="5568091"/>
              <a:ext cx="1624676" cy="646331"/>
              <a:chOff x="3389325" y="5568091"/>
              <a:chExt cx="1624676" cy="646331"/>
            </a:xfrm>
          </p:grpSpPr>
          <p:sp>
            <p:nvSpPr>
              <p:cNvPr id="150" name="Google Shape;150;p6"/>
              <p:cNvSpPr/>
              <p:nvPr/>
            </p:nvSpPr>
            <p:spPr>
              <a:xfrm>
                <a:off x="3389325" y="5663024"/>
                <a:ext cx="299259" cy="13632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Arial"/>
                  <a:ea typeface="Arial"/>
                  <a:cs typeface="Arial"/>
                  <a:sym typeface="Arial"/>
                </a:endParaRPr>
              </a:p>
            </p:txBody>
          </p:sp>
          <p:sp>
            <p:nvSpPr>
              <p:cNvPr id="151" name="Google Shape;151;p6"/>
              <p:cNvSpPr txBox="1"/>
              <p:nvPr/>
            </p:nvSpPr>
            <p:spPr>
              <a:xfrm>
                <a:off x="3667340" y="5568091"/>
                <a:ext cx="134666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Carried Reserves Retained</a:t>
                </a:r>
                <a:endParaRPr/>
              </a:p>
            </p:txBody>
          </p:sp>
        </p:grpSp>
        <p:grpSp>
          <p:nvGrpSpPr>
            <p:cNvPr id="152" name="Google Shape;152;p6"/>
            <p:cNvGrpSpPr/>
            <p:nvPr/>
          </p:nvGrpSpPr>
          <p:grpSpPr>
            <a:xfrm>
              <a:off x="4887596" y="5567701"/>
              <a:ext cx="1621116" cy="646331"/>
              <a:chOff x="4887596" y="5567701"/>
              <a:chExt cx="1621116" cy="646331"/>
            </a:xfrm>
          </p:grpSpPr>
          <p:sp>
            <p:nvSpPr>
              <p:cNvPr id="153" name="Google Shape;153;p6"/>
              <p:cNvSpPr/>
              <p:nvPr/>
            </p:nvSpPr>
            <p:spPr>
              <a:xfrm>
                <a:off x="4887596" y="5662634"/>
                <a:ext cx="299259" cy="13632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Arial"/>
                  <a:ea typeface="Arial"/>
                  <a:cs typeface="Arial"/>
                  <a:sym typeface="Arial"/>
                </a:endParaRPr>
              </a:p>
            </p:txBody>
          </p:sp>
          <p:sp>
            <p:nvSpPr>
              <p:cNvPr id="154" name="Google Shape;154;p6"/>
              <p:cNvSpPr txBox="1"/>
              <p:nvPr/>
            </p:nvSpPr>
            <p:spPr>
              <a:xfrm>
                <a:off x="5165610" y="5567701"/>
                <a:ext cx="134310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Adverse Development Ceded</a:t>
                </a:r>
                <a:endParaRPr/>
              </a:p>
            </p:txBody>
          </p:sp>
        </p:grpSp>
        <p:grpSp>
          <p:nvGrpSpPr>
            <p:cNvPr id="155" name="Google Shape;155;p6"/>
            <p:cNvGrpSpPr/>
            <p:nvPr/>
          </p:nvGrpSpPr>
          <p:grpSpPr>
            <a:xfrm>
              <a:off x="6565285" y="5568092"/>
              <a:ext cx="1621117" cy="646331"/>
              <a:chOff x="6565285" y="5568092"/>
              <a:chExt cx="1621117" cy="646331"/>
            </a:xfrm>
          </p:grpSpPr>
          <p:sp>
            <p:nvSpPr>
              <p:cNvPr id="156" name="Google Shape;156;p6"/>
              <p:cNvSpPr/>
              <p:nvPr/>
            </p:nvSpPr>
            <p:spPr>
              <a:xfrm>
                <a:off x="6565285" y="5663024"/>
                <a:ext cx="299259" cy="136320"/>
              </a:xfrm>
              <a:prstGeom prst="rect">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Arial"/>
                  <a:ea typeface="Arial"/>
                  <a:cs typeface="Arial"/>
                  <a:sym typeface="Arial"/>
                </a:endParaRPr>
              </a:p>
            </p:txBody>
          </p:sp>
          <p:sp>
            <p:nvSpPr>
              <p:cNvPr id="157" name="Google Shape;157;p6"/>
              <p:cNvSpPr txBox="1"/>
              <p:nvPr/>
            </p:nvSpPr>
            <p:spPr>
              <a:xfrm>
                <a:off x="6843300" y="5568092"/>
                <a:ext cx="134310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Adverse Development Retained</a:t>
                </a:r>
                <a:endParaRPr/>
              </a:p>
            </p:txBody>
          </p:sp>
        </p:grpSp>
        <p:grpSp>
          <p:nvGrpSpPr>
            <p:cNvPr id="158" name="Google Shape;158;p6"/>
            <p:cNvGrpSpPr/>
            <p:nvPr/>
          </p:nvGrpSpPr>
          <p:grpSpPr>
            <a:xfrm>
              <a:off x="722916" y="2136015"/>
              <a:ext cx="7946968" cy="3471891"/>
              <a:chOff x="328550" y="1670041"/>
              <a:chExt cx="7946968" cy="3471890"/>
            </a:xfrm>
          </p:grpSpPr>
          <p:sp>
            <p:nvSpPr>
              <p:cNvPr id="159" name="Google Shape;159;p6"/>
              <p:cNvSpPr/>
              <p:nvPr/>
            </p:nvSpPr>
            <p:spPr>
              <a:xfrm>
                <a:off x="2502682" y="3460075"/>
                <a:ext cx="714894" cy="13965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0" name="Google Shape;160;p6"/>
              <p:cNvSpPr/>
              <p:nvPr/>
            </p:nvSpPr>
            <p:spPr>
              <a:xfrm>
                <a:off x="2502682" y="2803369"/>
                <a:ext cx="714894" cy="63453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1" name="Google Shape;161;p6"/>
              <p:cNvSpPr/>
              <p:nvPr/>
            </p:nvSpPr>
            <p:spPr>
              <a:xfrm>
                <a:off x="3561400" y="3460075"/>
                <a:ext cx="509847" cy="13965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2" name="Google Shape;162;p6"/>
              <p:cNvSpPr/>
              <p:nvPr/>
            </p:nvSpPr>
            <p:spPr>
              <a:xfrm>
                <a:off x="3561400" y="2803369"/>
                <a:ext cx="509847" cy="63453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3" name="Google Shape;163;p6"/>
              <p:cNvSpPr/>
              <p:nvPr/>
            </p:nvSpPr>
            <p:spPr>
              <a:xfrm>
                <a:off x="3328644" y="3460075"/>
                <a:ext cx="232756" cy="1396538"/>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4" name="Google Shape;164;p6"/>
              <p:cNvSpPr/>
              <p:nvPr/>
            </p:nvSpPr>
            <p:spPr>
              <a:xfrm>
                <a:off x="3328644" y="2803369"/>
                <a:ext cx="232756" cy="634539"/>
              </a:xfrm>
              <a:prstGeom prst="rect">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5" name="Google Shape;165;p6"/>
              <p:cNvSpPr/>
              <p:nvPr/>
            </p:nvSpPr>
            <p:spPr>
              <a:xfrm>
                <a:off x="4453402" y="3460074"/>
                <a:ext cx="714894" cy="1396538"/>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6" name="Google Shape;166;p6"/>
              <p:cNvSpPr/>
              <p:nvPr/>
            </p:nvSpPr>
            <p:spPr>
              <a:xfrm>
                <a:off x="4547612" y="2803368"/>
                <a:ext cx="620684" cy="63453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7" name="Google Shape;167;p6"/>
              <p:cNvSpPr/>
              <p:nvPr/>
            </p:nvSpPr>
            <p:spPr>
              <a:xfrm>
                <a:off x="5290451" y="3460075"/>
                <a:ext cx="714894" cy="1396538"/>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8" name="Google Shape;168;p6"/>
              <p:cNvSpPr/>
              <p:nvPr/>
            </p:nvSpPr>
            <p:spPr>
              <a:xfrm>
                <a:off x="5290451" y="2803369"/>
                <a:ext cx="714894" cy="31726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69" name="Google Shape;169;p6"/>
              <p:cNvSpPr/>
              <p:nvPr/>
            </p:nvSpPr>
            <p:spPr>
              <a:xfrm>
                <a:off x="5290451" y="3119251"/>
                <a:ext cx="714894" cy="318658"/>
              </a:xfrm>
              <a:prstGeom prst="rect">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0" name="Google Shape;170;p6"/>
              <p:cNvSpPr/>
              <p:nvPr/>
            </p:nvSpPr>
            <p:spPr>
              <a:xfrm>
                <a:off x="6368102" y="4000404"/>
                <a:ext cx="714894" cy="856211"/>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1" name="Google Shape;171;p6"/>
              <p:cNvSpPr/>
              <p:nvPr/>
            </p:nvSpPr>
            <p:spPr>
              <a:xfrm>
                <a:off x="6368102" y="3460078"/>
                <a:ext cx="714894" cy="54032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2" name="Google Shape;172;p6"/>
              <p:cNvSpPr/>
              <p:nvPr/>
            </p:nvSpPr>
            <p:spPr>
              <a:xfrm>
                <a:off x="6368102" y="2803370"/>
                <a:ext cx="714894" cy="63453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3" name="Google Shape;173;p6"/>
              <p:cNvSpPr/>
              <p:nvPr/>
            </p:nvSpPr>
            <p:spPr>
              <a:xfrm>
                <a:off x="7196839" y="3730241"/>
                <a:ext cx="714894" cy="1126373"/>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4" name="Google Shape;174;p6"/>
              <p:cNvSpPr/>
              <p:nvPr/>
            </p:nvSpPr>
            <p:spPr>
              <a:xfrm>
                <a:off x="7196839" y="3460077"/>
                <a:ext cx="714894" cy="2701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5" name="Google Shape;175;p6"/>
              <p:cNvSpPr/>
              <p:nvPr/>
            </p:nvSpPr>
            <p:spPr>
              <a:xfrm>
                <a:off x="7401880" y="2803369"/>
                <a:ext cx="509852" cy="63453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6" name="Google Shape;176;p6"/>
              <p:cNvSpPr/>
              <p:nvPr/>
            </p:nvSpPr>
            <p:spPr>
              <a:xfrm>
                <a:off x="4453402" y="2803369"/>
                <a:ext cx="94210" cy="634540"/>
              </a:xfrm>
              <a:prstGeom prst="rect">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77" name="Google Shape;177;p6"/>
              <p:cNvSpPr txBox="1"/>
              <p:nvPr/>
            </p:nvSpPr>
            <p:spPr>
              <a:xfrm>
                <a:off x="2502682" y="2106761"/>
                <a:ext cx="71489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100% Placed</a:t>
                </a:r>
                <a:endParaRPr/>
              </a:p>
            </p:txBody>
          </p:sp>
          <p:sp>
            <p:nvSpPr>
              <p:cNvPr id="178" name="Google Shape;178;p6"/>
              <p:cNvSpPr txBox="1"/>
              <p:nvPr/>
            </p:nvSpPr>
            <p:spPr>
              <a:xfrm>
                <a:off x="3255677" y="2106761"/>
                <a:ext cx="83704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Partially Placed</a:t>
                </a:r>
                <a:endParaRPr/>
              </a:p>
            </p:txBody>
          </p:sp>
          <p:sp>
            <p:nvSpPr>
              <p:cNvPr id="179" name="Google Shape;179;p6"/>
              <p:cNvSpPr txBox="1"/>
              <p:nvPr/>
            </p:nvSpPr>
            <p:spPr>
              <a:xfrm>
                <a:off x="4453402" y="2106761"/>
                <a:ext cx="71489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At-the-Money</a:t>
                </a:r>
                <a:endParaRPr/>
              </a:p>
            </p:txBody>
          </p:sp>
          <p:sp>
            <p:nvSpPr>
              <p:cNvPr id="180" name="Google Shape;180;p6"/>
              <p:cNvSpPr txBox="1"/>
              <p:nvPr/>
            </p:nvSpPr>
            <p:spPr>
              <a:xfrm>
                <a:off x="5290451" y="2106761"/>
                <a:ext cx="71489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Out-of-the-Money</a:t>
                </a:r>
                <a:endParaRPr/>
              </a:p>
            </p:txBody>
          </p:sp>
          <p:sp>
            <p:nvSpPr>
              <p:cNvPr id="181" name="Google Shape;181;p6"/>
              <p:cNvSpPr txBox="1"/>
              <p:nvPr/>
            </p:nvSpPr>
            <p:spPr>
              <a:xfrm>
                <a:off x="6355629" y="2149163"/>
                <a:ext cx="154363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In-the-Money</a:t>
                </a:r>
                <a:endParaRPr/>
              </a:p>
            </p:txBody>
          </p:sp>
          <p:sp>
            <p:nvSpPr>
              <p:cNvPr id="182" name="Google Shape;182;p6"/>
              <p:cNvSpPr/>
              <p:nvPr/>
            </p:nvSpPr>
            <p:spPr>
              <a:xfrm>
                <a:off x="7194067" y="2803368"/>
                <a:ext cx="207813" cy="631767"/>
              </a:xfrm>
              <a:prstGeom prst="rect">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cxnSp>
            <p:nvCxnSpPr>
              <p:cNvPr id="183" name="Google Shape;183;p6"/>
              <p:cNvCxnSpPr/>
              <p:nvPr/>
            </p:nvCxnSpPr>
            <p:spPr>
              <a:xfrm>
                <a:off x="328550" y="4856611"/>
                <a:ext cx="7946968" cy="1"/>
              </a:xfrm>
              <a:prstGeom prst="straightConnector1">
                <a:avLst/>
              </a:prstGeom>
              <a:noFill/>
              <a:ln cap="flat" cmpd="sng" w="9525">
                <a:solidFill>
                  <a:srgbClr val="000000"/>
                </a:solidFill>
                <a:prstDash val="solid"/>
                <a:round/>
                <a:headEnd len="sm" w="sm" type="none"/>
                <a:tailEnd len="sm" w="sm" type="none"/>
              </a:ln>
            </p:spPr>
          </p:cxnSp>
          <p:sp>
            <p:nvSpPr>
              <p:cNvPr id="184" name="Google Shape;184;p6"/>
              <p:cNvSpPr txBox="1"/>
              <p:nvPr/>
            </p:nvSpPr>
            <p:spPr>
              <a:xfrm>
                <a:off x="2121799" y="1670041"/>
                <a:ext cx="208619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1" i="0" lang="en-GB" sz="1200" u="none" cap="none" strike="noStrike">
                    <a:solidFill>
                      <a:srgbClr val="000000"/>
                    </a:solidFill>
                    <a:latin typeface="Jost SemiBold"/>
                    <a:ea typeface="Jost SemiBold"/>
                    <a:cs typeface="Jost SemiBold"/>
                    <a:sym typeface="Jost SemiBold"/>
                  </a:rPr>
                  <a:t>Loss Portfolio </a:t>
                </a:r>
                <a:endParaRPr/>
              </a:p>
              <a:p>
                <a:pPr indent="0" lvl="0" marL="0" marR="0" rtl="0" algn="ctr">
                  <a:lnSpc>
                    <a:spcPct val="100000"/>
                  </a:lnSpc>
                  <a:spcBef>
                    <a:spcPts val="0"/>
                  </a:spcBef>
                  <a:spcAft>
                    <a:spcPts val="0"/>
                  </a:spcAft>
                  <a:buClr>
                    <a:srgbClr val="000000"/>
                  </a:buClr>
                  <a:buSzPts val="1200"/>
                  <a:buFont typeface="Jost SemiBold"/>
                  <a:buNone/>
                </a:pPr>
                <a:r>
                  <a:rPr b="1" i="0" lang="en-GB" sz="1200" u="none" cap="none" strike="noStrike">
                    <a:solidFill>
                      <a:srgbClr val="000000"/>
                    </a:solidFill>
                    <a:latin typeface="Jost SemiBold"/>
                    <a:ea typeface="Jost SemiBold"/>
                    <a:cs typeface="Jost SemiBold"/>
                    <a:sym typeface="Jost SemiBold"/>
                  </a:rPr>
                  <a:t>Transfer</a:t>
                </a:r>
                <a:endParaRPr/>
              </a:p>
            </p:txBody>
          </p:sp>
          <p:sp>
            <p:nvSpPr>
              <p:cNvPr id="185" name="Google Shape;185;p6"/>
              <p:cNvSpPr txBox="1"/>
              <p:nvPr/>
            </p:nvSpPr>
            <p:spPr>
              <a:xfrm>
                <a:off x="6368101" y="1860541"/>
                <a:ext cx="151868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1" i="0" lang="en-GB" sz="1200" u="none" cap="none" strike="noStrike">
                    <a:solidFill>
                      <a:srgbClr val="000000"/>
                    </a:solidFill>
                    <a:latin typeface="Jost SemiBold"/>
                    <a:ea typeface="Jost SemiBold"/>
                    <a:cs typeface="Jost SemiBold"/>
                    <a:sym typeface="Jost SemiBold"/>
                  </a:rPr>
                  <a:t>Hybrids</a:t>
                </a:r>
                <a:endParaRPr/>
              </a:p>
            </p:txBody>
          </p:sp>
          <p:sp>
            <p:nvSpPr>
              <p:cNvPr id="186" name="Google Shape;186;p6"/>
              <p:cNvSpPr txBox="1"/>
              <p:nvPr/>
            </p:nvSpPr>
            <p:spPr>
              <a:xfrm>
                <a:off x="4453402" y="1670041"/>
                <a:ext cx="189375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1" i="0" lang="en-GB" sz="1200" u="none" cap="none" strike="noStrike">
                    <a:solidFill>
                      <a:srgbClr val="000000"/>
                    </a:solidFill>
                    <a:latin typeface="Jost SemiBold"/>
                    <a:ea typeface="Jost SemiBold"/>
                    <a:cs typeface="Jost SemiBold"/>
                    <a:sym typeface="Jost SemiBold"/>
                  </a:rPr>
                  <a:t>Adverse Development Cover</a:t>
                </a:r>
                <a:endParaRPr/>
              </a:p>
            </p:txBody>
          </p:sp>
          <p:sp>
            <p:nvSpPr>
              <p:cNvPr id="187" name="Google Shape;187;p6"/>
              <p:cNvSpPr txBox="1"/>
              <p:nvPr/>
            </p:nvSpPr>
            <p:spPr>
              <a:xfrm>
                <a:off x="371274" y="1860540"/>
                <a:ext cx="180663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1" i="0" lang="en-GB" sz="1200" u="none" cap="none" strike="noStrike">
                    <a:solidFill>
                      <a:srgbClr val="000000"/>
                    </a:solidFill>
                    <a:latin typeface="Jost SemiBold"/>
                    <a:ea typeface="Jost SemiBold"/>
                    <a:cs typeface="Jost SemiBold"/>
                    <a:sym typeface="Jost SemiBold"/>
                  </a:rPr>
                  <a:t>Legal Transfers</a:t>
                </a:r>
                <a:endParaRPr/>
              </a:p>
            </p:txBody>
          </p:sp>
          <p:sp>
            <p:nvSpPr>
              <p:cNvPr id="188" name="Google Shape;188;p6"/>
              <p:cNvSpPr/>
              <p:nvPr/>
            </p:nvSpPr>
            <p:spPr>
              <a:xfrm>
                <a:off x="639823" y="3437908"/>
                <a:ext cx="714894" cy="1427022"/>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89" name="Google Shape;189;p6"/>
              <p:cNvSpPr txBox="1"/>
              <p:nvPr/>
            </p:nvSpPr>
            <p:spPr>
              <a:xfrm>
                <a:off x="540069" y="2168317"/>
                <a:ext cx="154363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Sale / RITC / Novation</a:t>
                </a:r>
                <a:endParaRPr/>
              </a:p>
            </p:txBody>
          </p:sp>
          <p:sp>
            <p:nvSpPr>
              <p:cNvPr id="190" name="Google Shape;190;p6"/>
              <p:cNvSpPr/>
              <p:nvPr/>
            </p:nvSpPr>
            <p:spPr>
              <a:xfrm>
                <a:off x="1463018" y="3435135"/>
                <a:ext cx="714894" cy="14297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91" name="Google Shape;191;p6"/>
              <p:cNvSpPr/>
              <p:nvPr/>
            </p:nvSpPr>
            <p:spPr>
              <a:xfrm>
                <a:off x="1162369" y="3641571"/>
                <a:ext cx="548640" cy="405246"/>
              </a:xfrm>
              <a:prstGeom prst="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92" name="Google Shape;192;p6"/>
              <p:cNvSpPr txBox="1"/>
              <p:nvPr/>
            </p:nvSpPr>
            <p:spPr>
              <a:xfrm>
                <a:off x="639825" y="4839533"/>
                <a:ext cx="71489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Before</a:t>
                </a:r>
                <a:endParaRPr/>
              </a:p>
            </p:txBody>
          </p:sp>
          <p:sp>
            <p:nvSpPr>
              <p:cNvPr id="193" name="Google Shape;193;p6"/>
              <p:cNvSpPr txBox="1"/>
              <p:nvPr/>
            </p:nvSpPr>
            <p:spPr>
              <a:xfrm>
                <a:off x="1463018" y="4864932"/>
                <a:ext cx="71489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Jost SemiBold"/>
                  <a:buNone/>
                </a:pPr>
                <a:r>
                  <a:rPr b="0" i="0" lang="en-GB" sz="1200" u="none" cap="none" strike="noStrike">
                    <a:solidFill>
                      <a:srgbClr val="000000"/>
                    </a:solidFill>
                    <a:latin typeface="Jost SemiBold"/>
                    <a:ea typeface="Jost SemiBold"/>
                    <a:cs typeface="Jost SemiBold"/>
                    <a:sym typeface="Jost SemiBold"/>
                  </a:rPr>
                  <a:t>After</a:t>
                </a:r>
                <a:endParaRPr/>
              </a:p>
            </p:txBody>
          </p:sp>
          <p:cxnSp>
            <p:nvCxnSpPr>
              <p:cNvPr id="194" name="Google Shape;194;p6"/>
              <p:cNvCxnSpPr/>
              <p:nvPr/>
            </p:nvCxnSpPr>
            <p:spPr>
              <a:xfrm>
                <a:off x="328550" y="2124517"/>
                <a:ext cx="7946968" cy="1"/>
              </a:xfrm>
              <a:prstGeom prst="straightConnector1">
                <a:avLst/>
              </a:prstGeom>
              <a:noFill/>
              <a:ln cap="flat" cmpd="sng" w="9525">
                <a:solidFill>
                  <a:srgbClr val="000000"/>
                </a:solidFill>
                <a:prstDash val="solid"/>
                <a:round/>
                <a:headEnd len="sm" w="sm" type="none"/>
                <a:tailEnd len="sm" w="sm" type="none"/>
              </a:ln>
            </p:spPr>
          </p:cxnSp>
          <p:sp>
            <p:nvSpPr>
              <p:cNvPr id="195" name="Google Shape;195;p6"/>
              <p:cNvSpPr/>
              <p:nvPr/>
            </p:nvSpPr>
            <p:spPr>
              <a:xfrm>
                <a:off x="2249374" y="2161431"/>
                <a:ext cx="104662" cy="6942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96" name="Google Shape;196;p6"/>
              <p:cNvSpPr/>
              <p:nvPr/>
            </p:nvSpPr>
            <p:spPr>
              <a:xfrm>
                <a:off x="4210203" y="2025394"/>
                <a:ext cx="104662" cy="6942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97" name="Google Shape;197;p6"/>
              <p:cNvSpPr/>
              <p:nvPr/>
            </p:nvSpPr>
            <p:spPr>
              <a:xfrm>
                <a:off x="6114550" y="2246560"/>
                <a:ext cx="104662" cy="6942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t/>
                </a:r>
                <a:endParaRPr b="0" i="0" sz="1200" u="none" cap="none" strike="noStrike">
                  <a:solidFill>
                    <a:srgbClr val="FFFFFF"/>
                  </a:solidFill>
                  <a:latin typeface="Jost SemiBold"/>
                  <a:ea typeface="Jost SemiBold"/>
                  <a:cs typeface="Jost SemiBold"/>
                  <a:sym typeface="Jost SemiBold"/>
                </a:endParaRPr>
              </a:p>
            </p:txBody>
          </p:sp>
          <p:sp>
            <p:nvSpPr>
              <p:cNvPr id="198" name="Google Shape;198;p6"/>
              <p:cNvSpPr/>
              <p:nvPr/>
            </p:nvSpPr>
            <p:spPr>
              <a:xfrm>
                <a:off x="1274592" y="2944914"/>
                <a:ext cx="101524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3E"/>
                  </a:buClr>
                  <a:buSzPts val="1200"/>
                  <a:buFont typeface="Jost SemiBold"/>
                  <a:buNone/>
                </a:pPr>
                <a:r>
                  <a:rPr b="0" i="0" lang="en-GB" sz="1200" u="none" cap="none" strike="noStrike">
                    <a:solidFill>
                      <a:srgbClr val="00263E"/>
                    </a:solidFill>
                    <a:latin typeface="Jost SemiBold"/>
                    <a:ea typeface="Jost SemiBold"/>
                    <a:cs typeface="Jost SemiBold"/>
                    <a:sym typeface="Jost SemiBold"/>
                  </a:rPr>
                  <a:t> “unlimited” protection</a:t>
                </a:r>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83640"/>
              </a:buClr>
              <a:buSzPts val="4000"/>
              <a:buFont typeface="Arial"/>
              <a:buNone/>
            </a:pPr>
            <a:r>
              <a:rPr lang="en-GB"/>
              <a:t>Major insurance groups have been very active in the retrospective market</a:t>
            </a:r>
            <a:endParaRPr/>
          </a:p>
        </p:txBody>
      </p:sp>
      <p:sp>
        <p:nvSpPr>
          <p:cNvPr id="204" name="Google Shape;204;p7"/>
          <p:cNvSpPr txBox="1"/>
          <p:nvPr/>
        </p:nvSpPr>
        <p:spPr>
          <a:xfrm>
            <a:off x="589648" y="1634470"/>
            <a:ext cx="101756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Jost SemiBold"/>
              <a:buNone/>
            </a:pPr>
            <a:r>
              <a:rPr b="1" i="0" lang="en-GB" sz="1800" u="none" cap="none" strike="noStrike">
                <a:solidFill>
                  <a:schemeClr val="accent1"/>
                </a:solidFill>
                <a:latin typeface="Jost SemiBold"/>
                <a:ea typeface="Jost SemiBold"/>
                <a:cs typeface="Jost SemiBold"/>
                <a:sym typeface="Jost SemiBold"/>
              </a:rPr>
              <a:t>Shift in motivations, now a pro-active capital and earnings optimization tool. </a:t>
            </a:r>
            <a:endParaRPr/>
          </a:p>
        </p:txBody>
      </p:sp>
      <p:sp>
        <p:nvSpPr>
          <p:cNvPr id="205" name="Google Shape;205;p7"/>
          <p:cNvSpPr txBox="1"/>
          <p:nvPr>
            <p:ph idx="11" type="ftr"/>
          </p:nvPr>
        </p:nvSpPr>
        <p:spPr>
          <a:xfrm>
            <a:off x="8350359" y="6303469"/>
            <a:ext cx="2227172" cy="32161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06" name="Google Shape;206;p7"/>
          <p:cNvSpPr txBox="1"/>
          <p:nvPr>
            <p:ph idx="12" type="sldNum"/>
          </p:nvPr>
        </p:nvSpPr>
        <p:spPr>
          <a:xfrm>
            <a:off x="11455778" y="6303469"/>
            <a:ext cx="125034" cy="12311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pSp>
        <p:nvGrpSpPr>
          <p:cNvPr id="207" name="Google Shape;207;p7"/>
          <p:cNvGrpSpPr/>
          <p:nvPr/>
        </p:nvGrpSpPr>
        <p:grpSpPr>
          <a:xfrm>
            <a:off x="611188" y="2035532"/>
            <a:ext cx="10844590" cy="4118086"/>
            <a:chOff x="1162520" y="2155909"/>
            <a:chExt cx="8506627" cy="3862539"/>
          </a:xfrm>
        </p:grpSpPr>
        <p:sp>
          <p:nvSpPr>
            <p:cNvPr id="208" name="Google Shape;208;p7"/>
            <p:cNvSpPr/>
            <p:nvPr/>
          </p:nvSpPr>
          <p:spPr>
            <a:xfrm>
              <a:off x="1165346" y="2155909"/>
              <a:ext cx="4102099" cy="205584"/>
            </a:xfrm>
            <a:prstGeom prst="rect">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Arial"/>
                <a:buNone/>
              </a:pPr>
              <a:r>
                <a:rPr b="0" i="0" lang="en-GB" sz="1000" u="none" cap="none" strike="noStrike">
                  <a:solidFill>
                    <a:srgbClr val="FFFFFF"/>
                  </a:solidFill>
                  <a:latin typeface="Arial"/>
                  <a:ea typeface="Arial"/>
                  <a:cs typeface="Arial"/>
                  <a:sym typeface="Arial"/>
                </a:rPr>
                <a:t>Estimated Global Market Run-off Liabilities*</a:t>
              </a:r>
              <a:endParaRPr/>
            </a:p>
          </p:txBody>
        </p:sp>
        <p:graphicFrame>
          <p:nvGraphicFramePr>
            <p:cNvPr id="209" name="Google Shape;209;p7"/>
            <p:cNvGraphicFramePr/>
            <p:nvPr/>
          </p:nvGraphicFramePr>
          <p:xfrm>
            <a:off x="5481323" y="2769518"/>
            <a:ext cx="4187824" cy="1843609"/>
          </p:xfrm>
          <a:graphic>
            <a:graphicData uri="http://schemas.openxmlformats.org/drawingml/2006/chart">
              <c:chart r:id="rId3"/>
            </a:graphicData>
          </a:graphic>
        </p:graphicFrame>
        <p:sp>
          <p:nvSpPr>
            <p:cNvPr id="210" name="Google Shape;210;p7"/>
            <p:cNvSpPr/>
            <p:nvPr/>
          </p:nvSpPr>
          <p:spPr>
            <a:xfrm>
              <a:off x="5460623" y="2155910"/>
              <a:ext cx="4187824" cy="198823"/>
            </a:xfrm>
            <a:prstGeom prst="rect">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Arial"/>
                <a:buNone/>
              </a:pPr>
              <a:r>
                <a:rPr b="0" i="0" lang="en-GB" sz="1000" u="none" cap="none" strike="noStrike">
                  <a:solidFill>
                    <a:srgbClr val="FFFFFF"/>
                  </a:solidFill>
                  <a:latin typeface="Arial"/>
                  <a:ea typeface="Arial"/>
                  <a:cs typeface="Arial"/>
                  <a:sym typeface="Arial"/>
                </a:rPr>
                <a:t>Major insurance group retrospective deal activity~$40B traded since 2015</a:t>
              </a:r>
              <a:endParaRPr/>
            </a:p>
          </p:txBody>
        </p:sp>
        <p:sp>
          <p:nvSpPr>
            <p:cNvPr id="211" name="Google Shape;211;p7"/>
            <p:cNvSpPr/>
            <p:nvPr/>
          </p:nvSpPr>
          <p:spPr>
            <a:xfrm>
              <a:off x="1165346" y="4718703"/>
              <a:ext cx="4102098" cy="1299745"/>
            </a:xfrm>
            <a:prstGeom prst="rect">
              <a:avLst/>
            </a:prstGeom>
            <a:solidFill>
              <a:srgbClr val="E1EEF8"/>
            </a:solidFill>
            <a:ln cap="flat" cmpd="sng" w="12700">
              <a:solidFill>
                <a:srgbClr val="0075BC"/>
              </a:solidFill>
              <a:prstDash val="solid"/>
              <a:miter lim="800000"/>
              <a:headEnd len="sm" w="sm" type="none"/>
              <a:tailEnd len="sm" w="sm" type="none"/>
            </a:ln>
          </p:spPr>
          <p:txBody>
            <a:bodyPr anchorCtr="0" anchor="ctr" bIns="45700" lIns="91425" spcFirstLastPara="1" rIns="91425" wrap="square" tIns="45700">
              <a:noAutofit/>
            </a:bodyPr>
            <a:lstStyle/>
            <a:p>
              <a:pPr indent="-87313" lvl="0" marL="873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Increasingly well understood and embedded part of the capital management toolkit  </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Publicly disclosed transaction counts provide a barometer for growth in acceptance</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&gt;130 transactions over last 3-years; reserve volume traded exceeding $24B</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Average transaction size increasing ~US$190m up from ~US$150m in the previous 3 year period </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Figures driven by greater number of larger, diversified transactions traded in most recent years with multiple deals &gt;$1bn</a:t>
              </a:r>
              <a:endParaRPr/>
            </a:p>
          </p:txBody>
        </p:sp>
        <p:graphicFrame>
          <p:nvGraphicFramePr>
            <p:cNvPr id="212" name="Google Shape;212;p7"/>
            <p:cNvGraphicFramePr/>
            <p:nvPr/>
          </p:nvGraphicFramePr>
          <p:xfrm>
            <a:off x="1162520" y="3069174"/>
            <a:ext cx="4102453" cy="1684358"/>
          </p:xfrm>
          <a:graphic>
            <a:graphicData uri="http://schemas.openxmlformats.org/drawingml/2006/chart">
              <c:chart r:id="rId4"/>
            </a:graphicData>
          </a:graphic>
        </p:graphicFrame>
        <p:sp>
          <p:nvSpPr>
            <p:cNvPr id="213" name="Google Shape;213;p7"/>
            <p:cNvSpPr txBox="1"/>
            <p:nvPr/>
          </p:nvSpPr>
          <p:spPr>
            <a:xfrm>
              <a:off x="1271511" y="4496167"/>
              <a:ext cx="4121080" cy="1732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35353"/>
                </a:buClr>
                <a:buSzPts val="600"/>
                <a:buFont typeface="Jost SemiBold"/>
                <a:buNone/>
              </a:pPr>
              <a:r>
                <a:rPr b="0" i="1" lang="en-GB" sz="600" u="none" cap="none" strike="noStrike">
                  <a:solidFill>
                    <a:srgbClr val="535353"/>
                  </a:solidFill>
                  <a:latin typeface="Jost SemiBold"/>
                  <a:ea typeface="Jost SemiBold"/>
                  <a:cs typeface="Jost SemiBold"/>
                  <a:sym typeface="Jost SemiBold"/>
                </a:rPr>
                <a:t>*PWC Global Insurance Run-off Survey</a:t>
              </a:r>
              <a:endParaRPr/>
            </a:p>
          </p:txBody>
        </p:sp>
        <p:sp>
          <p:nvSpPr>
            <p:cNvPr id="214" name="Google Shape;214;p7"/>
            <p:cNvSpPr/>
            <p:nvPr/>
          </p:nvSpPr>
          <p:spPr>
            <a:xfrm>
              <a:off x="5461120" y="4715443"/>
              <a:ext cx="4187825" cy="1303005"/>
            </a:xfrm>
            <a:prstGeom prst="rect">
              <a:avLst/>
            </a:prstGeom>
            <a:solidFill>
              <a:srgbClr val="E1EEF8"/>
            </a:solidFill>
            <a:ln cap="flat" cmpd="sng" w="12700">
              <a:solidFill>
                <a:srgbClr val="0075BC"/>
              </a:solidFill>
              <a:prstDash val="solid"/>
              <a:miter lim="800000"/>
              <a:headEnd len="sm" w="sm" type="none"/>
              <a:tailEnd len="sm" w="sm" type="none"/>
            </a:ln>
          </p:spPr>
          <p:txBody>
            <a:bodyPr anchorCtr="0" anchor="ctr" bIns="45700" lIns="91425" spcFirstLastPara="1" rIns="91425" wrap="square" tIns="45700">
              <a:noAutofit/>
            </a:bodyPr>
            <a:lstStyle/>
            <a:p>
              <a:pPr indent="-87313" lvl="0" marL="87313" marR="0" rtl="0" algn="l">
                <a:lnSpc>
                  <a:spcPct val="110000"/>
                </a:lnSpc>
                <a:spcBef>
                  <a:spcPts val="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Seen a distinct change from mainly adverse development or run-off motivations, to using as a tool for capital, earnings and operational optimization</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Carriers looking to create capital efficiencies by releasing prior-year reserves</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Frequently cover lines of business that remain strategically important</a:t>
              </a:r>
              <a:endParaRPr b="0" i="0" sz="900" u="none" cap="none" strike="noStrike">
                <a:solidFill>
                  <a:srgbClr val="58595B"/>
                </a:solidFill>
                <a:latin typeface="Arial"/>
                <a:ea typeface="Arial"/>
                <a:cs typeface="Arial"/>
                <a:sym typeface="Arial"/>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Increasingly covering less mature portfolios</a:t>
              </a:r>
              <a:endParaRPr/>
            </a:p>
            <a:p>
              <a:pPr indent="-87313" lvl="0" marL="87313"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“In-force” portfolio management reduces the need for (increasingly expensive) capital; a viable alternative to debt / equity financing </a:t>
              </a:r>
              <a:endParaRPr/>
            </a:p>
          </p:txBody>
        </p:sp>
        <p:grpSp>
          <p:nvGrpSpPr>
            <p:cNvPr id="215" name="Google Shape;215;p7"/>
            <p:cNvGrpSpPr/>
            <p:nvPr/>
          </p:nvGrpSpPr>
          <p:grpSpPr>
            <a:xfrm>
              <a:off x="1165346" y="2457935"/>
              <a:ext cx="4102099" cy="568720"/>
              <a:chOff x="301625" y="1130370"/>
              <a:chExt cx="4102099" cy="568720"/>
            </a:xfrm>
          </p:grpSpPr>
          <p:sp>
            <p:nvSpPr>
              <p:cNvPr id="216" name="Google Shape;216;p7"/>
              <p:cNvSpPr/>
              <p:nvPr/>
            </p:nvSpPr>
            <p:spPr>
              <a:xfrm>
                <a:off x="301625" y="1130370"/>
                <a:ext cx="4102099" cy="56872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Jost SemiBold"/>
                  <a:buNone/>
                </a:pPr>
                <a:r>
                  <a:t/>
                </a:r>
                <a:endParaRPr b="0" i="0" sz="2000" u="none" cap="none" strike="noStrike">
                  <a:solidFill>
                    <a:srgbClr val="FFFFFF"/>
                  </a:solidFill>
                  <a:latin typeface="Arial"/>
                  <a:ea typeface="Arial"/>
                  <a:cs typeface="Arial"/>
                  <a:sym typeface="Arial"/>
                </a:endParaRPr>
              </a:p>
            </p:txBody>
          </p:sp>
          <p:sp>
            <p:nvSpPr>
              <p:cNvPr id="217" name="Google Shape;217;p7"/>
              <p:cNvSpPr txBox="1"/>
              <p:nvPr/>
            </p:nvSpPr>
            <p:spPr>
              <a:xfrm>
                <a:off x="2498951" y="1195530"/>
                <a:ext cx="748867"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0" i="0" lang="en-GB" sz="900" u="none" cap="none" strike="noStrike">
                    <a:solidFill>
                      <a:srgbClr val="58595B"/>
                    </a:solidFill>
                    <a:latin typeface="Jost SemiBold"/>
                    <a:ea typeface="Jost SemiBold"/>
                    <a:cs typeface="Jost SemiBold"/>
                    <a:sym typeface="Jost SemiBold"/>
                  </a:rPr>
                  <a:t>2022</a:t>
                </a:r>
                <a:endParaRPr/>
              </a:p>
            </p:txBody>
          </p:sp>
          <p:sp>
            <p:nvSpPr>
              <p:cNvPr id="218" name="Google Shape;218;p7"/>
              <p:cNvSpPr txBox="1"/>
              <p:nvPr/>
            </p:nvSpPr>
            <p:spPr>
              <a:xfrm>
                <a:off x="2457278" y="1430894"/>
                <a:ext cx="797896"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1" i="0" lang="en-GB" sz="900" u="none" cap="none" strike="noStrike">
                    <a:solidFill>
                      <a:srgbClr val="58595B"/>
                    </a:solidFill>
                    <a:latin typeface="Jost SemiBold"/>
                    <a:ea typeface="Jost SemiBold"/>
                    <a:cs typeface="Jost SemiBold"/>
                    <a:sym typeface="Jost SemiBold"/>
                  </a:rPr>
                  <a:t>$960B</a:t>
                </a:r>
                <a:endParaRPr/>
              </a:p>
            </p:txBody>
          </p:sp>
          <p:sp>
            <p:nvSpPr>
              <p:cNvPr id="219" name="Google Shape;219;p7"/>
              <p:cNvSpPr txBox="1"/>
              <p:nvPr/>
            </p:nvSpPr>
            <p:spPr>
              <a:xfrm>
                <a:off x="1470249" y="1195530"/>
                <a:ext cx="748867"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0" i="0" lang="en-GB" sz="900" u="none" cap="none" strike="noStrike">
                    <a:solidFill>
                      <a:srgbClr val="58595B"/>
                    </a:solidFill>
                    <a:latin typeface="Jost SemiBold"/>
                    <a:ea typeface="Jost SemiBold"/>
                    <a:cs typeface="Jost SemiBold"/>
                    <a:sym typeface="Jost SemiBold"/>
                  </a:rPr>
                  <a:t>2021</a:t>
                </a:r>
                <a:endParaRPr/>
              </a:p>
            </p:txBody>
          </p:sp>
          <p:sp>
            <p:nvSpPr>
              <p:cNvPr id="220" name="Google Shape;220;p7"/>
              <p:cNvSpPr txBox="1"/>
              <p:nvPr/>
            </p:nvSpPr>
            <p:spPr>
              <a:xfrm>
                <a:off x="1418367" y="1430894"/>
                <a:ext cx="797896"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1" i="0" lang="en-GB" sz="900" u="none" cap="none" strike="noStrike">
                    <a:solidFill>
                      <a:srgbClr val="58595B"/>
                    </a:solidFill>
                    <a:latin typeface="Jost SemiBold"/>
                    <a:ea typeface="Jost SemiBold"/>
                    <a:cs typeface="Jost SemiBold"/>
                    <a:sym typeface="Jost SemiBold"/>
                  </a:rPr>
                  <a:t>$860B</a:t>
                </a:r>
                <a:endParaRPr/>
              </a:p>
            </p:txBody>
          </p:sp>
          <p:sp>
            <p:nvSpPr>
              <p:cNvPr id="221" name="Google Shape;221;p7"/>
              <p:cNvSpPr txBox="1"/>
              <p:nvPr/>
            </p:nvSpPr>
            <p:spPr>
              <a:xfrm>
                <a:off x="387602" y="1195530"/>
                <a:ext cx="748867"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0" i="0" lang="en-GB" sz="900" u="none" cap="none" strike="noStrike">
                    <a:solidFill>
                      <a:srgbClr val="58595B"/>
                    </a:solidFill>
                    <a:latin typeface="Jost SemiBold"/>
                    <a:ea typeface="Jost SemiBold"/>
                    <a:cs typeface="Jost SemiBold"/>
                    <a:sym typeface="Jost SemiBold"/>
                  </a:rPr>
                  <a:t>2020</a:t>
                </a:r>
                <a:endParaRPr/>
              </a:p>
            </p:txBody>
          </p:sp>
          <p:sp>
            <p:nvSpPr>
              <p:cNvPr id="222" name="Google Shape;222;p7"/>
              <p:cNvSpPr txBox="1"/>
              <p:nvPr/>
            </p:nvSpPr>
            <p:spPr>
              <a:xfrm>
                <a:off x="338573" y="1430894"/>
                <a:ext cx="797896"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1" i="0" lang="en-GB" sz="900" u="none" cap="none" strike="noStrike">
                    <a:solidFill>
                      <a:srgbClr val="58595B"/>
                    </a:solidFill>
                    <a:latin typeface="Jost SemiBold"/>
                    <a:ea typeface="Jost SemiBold"/>
                    <a:cs typeface="Jost SemiBold"/>
                    <a:sym typeface="Jost SemiBold"/>
                  </a:rPr>
                  <a:t>$790B</a:t>
                </a:r>
                <a:endParaRPr/>
              </a:p>
            </p:txBody>
          </p:sp>
        </p:grpSp>
        <p:sp>
          <p:nvSpPr>
            <p:cNvPr id="223" name="Google Shape;223;p7"/>
            <p:cNvSpPr txBox="1"/>
            <p:nvPr/>
          </p:nvSpPr>
          <p:spPr>
            <a:xfrm>
              <a:off x="4279164" y="2521924"/>
              <a:ext cx="748867"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0" i="0" lang="en-GB" sz="900" u="none" cap="none" strike="noStrike">
                  <a:solidFill>
                    <a:srgbClr val="58595B"/>
                  </a:solidFill>
                  <a:latin typeface="Jost SemiBold"/>
                  <a:ea typeface="Jost SemiBold"/>
                  <a:cs typeface="Jost SemiBold"/>
                  <a:sym typeface="Jost SemiBold"/>
                </a:rPr>
                <a:t>2023</a:t>
              </a:r>
              <a:endParaRPr/>
            </a:p>
          </p:txBody>
        </p:sp>
        <p:sp>
          <p:nvSpPr>
            <p:cNvPr id="224" name="Google Shape;224;p7"/>
            <p:cNvSpPr txBox="1"/>
            <p:nvPr/>
          </p:nvSpPr>
          <p:spPr>
            <a:xfrm>
              <a:off x="4237490" y="2757288"/>
              <a:ext cx="797896" cy="2165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8595B"/>
                </a:buClr>
                <a:buSzPts val="900"/>
                <a:buFont typeface="Jost SemiBold"/>
                <a:buNone/>
              </a:pPr>
              <a:r>
                <a:rPr b="1" i="0" lang="en-GB" sz="900" u="none" cap="none" strike="noStrike">
                  <a:solidFill>
                    <a:srgbClr val="58595B"/>
                  </a:solidFill>
                  <a:latin typeface="Jost SemiBold"/>
                  <a:ea typeface="Jost SemiBold"/>
                  <a:cs typeface="Jost SemiBold"/>
                  <a:sym typeface="Jost SemiBold"/>
                </a:rPr>
                <a:t>$1000B</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Market Development – Alignment to cycle </a:t>
            </a:r>
            <a:endParaRPr/>
          </a:p>
        </p:txBody>
      </p:sp>
      <p:sp>
        <p:nvSpPr>
          <p:cNvPr id="230" name="Google Shape;230;p8"/>
          <p:cNvSpPr txBox="1"/>
          <p:nvPr>
            <p:ph idx="2"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sz="1600"/>
              <a:t>Innovation of solution applications</a:t>
            </a:r>
            <a:endParaRPr/>
          </a:p>
        </p:txBody>
      </p:sp>
      <p:sp>
        <p:nvSpPr>
          <p:cNvPr id="231" name="Google Shape;231;p8"/>
          <p:cNvSpPr txBox="1"/>
          <p:nvPr>
            <p:ph idx="11" type="ftr"/>
          </p:nvPr>
        </p:nvSpPr>
        <p:spPr>
          <a:xfrm>
            <a:off x="9325155" y="6303469"/>
            <a:ext cx="1907994" cy="3302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32" name="Google Shape;232;p8"/>
          <p:cNvSpPr txBox="1"/>
          <p:nvPr>
            <p:ph idx="12" type="sldNum"/>
          </p:nvPr>
        </p:nvSpPr>
        <p:spPr>
          <a:xfrm>
            <a:off x="11455778" y="6303469"/>
            <a:ext cx="125034" cy="12311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sp>
        <p:nvSpPr>
          <p:cNvPr id="233" name="Google Shape;233;p8"/>
          <p:cNvSpPr/>
          <p:nvPr/>
        </p:nvSpPr>
        <p:spPr>
          <a:xfrm>
            <a:off x="8071431" y="1545996"/>
            <a:ext cx="3696000" cy="3880404"/>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33"/>
              <a:buFont typeface="Jost SemiBold"/>
              <a:buNone/>
            </a:pPr>
            <a:r>
              <a:rPr b="1" i="0" lang="en-GB" sz="1333" u="none" cap="none" strike="noStrike">
                <a:solidFill>
                  <a:schemeClr val="lt1"/>
                </a:solidFill>
                <a:latin typeface="Jost SemiBold"/>
                <a:ea typeface="Jost SemiBold"/>
                <a:cs typeface="Jost SemiBold"/>
                <a:sym typeface="Jost SemiBold"/>
              </a:rPr>
              <a:t>Future </a:t>
            </a:r>
            <a:endParaRPr/>
          </a:p>
          <a:p>
            <a:pPr indent="0" lvl="0" marL="0" marR="0" rtl="0" algn="ctr">
              <a:lnSpc>
                <a:spcPct val="100000"/>
              </a:lnSpc>
              <a:spcBef>
                <a:spcPts val="0"/>
              </a:spcBef>
              <a:spcAft>
                <a:spcPts val="0"/>
              </a:spcAft>
              <a:buClr>
                <a:schemeClr val="lt1"/>
              </a:buClr>
              <a:buSzPts val="1333"/>
              <a:buFont typeface="Jost SemiBold"/>
              <a:buNone/>
            </a:pPr>
            <a:r>
              <a:rPr b="1" i="0" lang="en-GB" sz="1333" u="none" cap="none" strike="noStrike">
                <a:solidFill>
                  <a:schemeClr val="lt1"/>
                </a:solidFill>
                <a:latin typeface="Jost SemiBold"/>
                <a:ea typeface="Jost SemiBold"/>
                <a:cs typeface="Jost SemiBold"/>
                <a:sym typeface="Jost SemiBold"/>
              </a:rPr>
              <a:t>Application? </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333"/>
              <a:buFont typeface="Arial"/>
              <a:buNone/>
            </a:pPr>
            <a:r>
              <a:rPr b="0" i="0" lang="en-GB" sz="1333" u="none" cap="none" strike="noStrike">
                <a:solidFill>
                  <a:schemeClr val="lt1"/>
                </a:solidFill>
                <a:latin typeface="Arial"/>
                <a:ea typeface="Arial"/>
                <a:cs typeface="Arial"/>
                <a:sym typeface="Arial"/>
              </a:rPr>
              <a:t>Reserve solutions embedded into executive capital management and reinsurance purchasing strategy</a:t>
            </a:r>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333"/>
              <a:buFont typeface="Arial"/>
              <a:buNone/>
            </a:pPr>
            <a:r>
              <a:rPr b="0" i="0" lang="en-GB" sz="1333" u="none" cap="none" strike="noStrike">
                <a:solidFill>
                  <a:schemeClr val="lt1"/>
                </a:solidFill>
                <a:latin typeface="Arial"/>
                <a:ea typeface="Arial"/>
                <a:cs typeface="Arial"/>
                <a:sym typeface="Arial"/>
              </a:rPr>
              <a:t>Widely accepted as alternative capital instrument with broad market offering cover</a:t>
            </a:r>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333"/>
              <a:buFont typeface="Jost SemiBold"/>
              <a:buNone/>
            </a:pPr>
            <a:r>
              <a:rPr b="0" i="0" lang="en-GB" sz="1333" u="none" cap="none" strike="noStrike">
                <a:solidFill>
                  <a:schemeClr val="lt1"/>
                </a:solidFill>
                <a:latin typeface="Jost SemiBold"/>
                <a:ea typeface="Jost SemiBold"/>
                <a:cs typeface="Jost SemiBold"/>
                <a:sym typeface="Jost SemiBold"/>
              </a:rPr>
              <a:t>Long term reinsurer relationships created</a:t>
            </a:r>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333"/>
              <a:buFont typeface="Jost SemiBold"/>
              <a:buNone/>
            </a:pPr>
            <a:r>
              <a:rPr b="0" i="0" lang="en-GB" sz="1333" u="none" cap="none" strike="noStrike">
                <a:solidFill>
                  <a:schemeClr val="lt1"/>
                </a:solidFill>
                <a:latin typeface="Jost SemiBold"/>
                <a:ea typeface="Jost SemiBold"/>
                <a:cs typeface="Jost SemiBold"/>
                <a:sym typeface="Jost SemiBold"/>
              </a:rPr>
              <a:t>Broader availability of capital from rated, unrated and alternative sources will be required  </a:t>
            </a:r>
            <a:endParaRPr/>
          </a:p>
        </p:txBody>
      </p:sp>
      <p:sp>
        <p:nvSpPr>
          <p:cNvPr id="234" name="Google Shape;234;p8"/>
          <p:cNvSpPr/>
          <p:nvPr/>
        </p:nvSpPr>
        <p:spPr>
          <a:xfrm>
            <a:off x="4100407" y="1919676"/>
            <a:ext cx="3696000" cy="3506724"/>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33"/>
              <a:buFont typeface="Jost SemiBold"/>
              <a:buNone/>
            </a:pPr>
            <a:r>
              <a:rPr b="1" i="0" lang="en-GB" sz="1333" u="none" cap="none" strike="noStrike">
                <a:solidFill>
                  <a:schemeClr val="lt1"/>
                </a:solidFill>
                <a:latin typeface="Jost SemiBold"/>
                <a:ea typeface="Jost SemiBold"/>
                <a:cs typeface="Jost SemiBold"/>
                <a:sym typeface="Jost SemiBold"/>
              </a:rPr>
              <a:t>Current </a:t>
            </a:r>
            <a:endParaRPr/>
          </a:p>
          <a:p>
            <a:pPr indent="0" lvl="0" marL="0" marR="0" rtl="0" algn="ctr">
              <a:lnSpc>
                <a:spcPct val="100000"/>
              </a:lnSpc>
              <a:spcBef>
                <a:spcPts val="0"/>
              </a:spcBef>
              <a:spcAft>
                <a:spcPts val="0"/>
              </a:spcAft>
              <a:buClr>
                <a:schemeClr val="lt1"/>
              </a:buClr>
              <a:buSzPts val="1333"/>
              <a:buFont typeface="Jost SemiBold"/>
              <a:buNone/>
            </a:pPr>
            <a:r>
              <a:rPr b="1" i="0" lang="en-GB" sz="1333" u="none" cap="none" strike="noStrike">
                <a:solidFill>
                  <a:schemeClr val="lt1"/>
                </a:solidFill>
                <a:latin typeface="Jost SemiBold"/>
                <a:ea typeface="Jost SemiBold"/>
                <a:cs typeface="Jost SemiBold"/>
                <a:sym typeface="Jost SemiBold"/>
              </a:rPr>
              <a:t>Market</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333"/>
              <a:buFont typeface="Jost SemiBold"/>
              <a:buNone/>
            </a:pPr>
            <a:r>
              <a:rPr b="0" i="0" lang="en-GB" sz="1333" u="none" cap="none" strike="noStrike">
                <a:solidFill>
                  <a:schemeClr val="lt1"/>
                </a:solidFill>
                <a:latin typeface="Jost SemiBold"/>
                <a:ea typeface="Jost SemiBold"/>
                <a:cs typeface="Jost SemiBold"/>
                <a:sym typeface="Jost SemiBold"/>
              </a:rPr>
              <a:t>Opportunity to generate strategic value and deepen reinsurer relationships</a:t>
            </a:r>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333"/>
              <a:buFont typeface="Arial"/>
              <a:buNone/>
            </a:pPr>
            <a:r>
              <a:rPr b="0" i="0" lang="en-GB" sz="1333" u="none" cap="none" strike="noStrike">
                <a:solidFill>
                  <a:schemeClr val="lt1"/>
                </a:solidFill>
                <a:latin typeface="Arial"/>
                <a:ea typeface="Arial"/>
                <a:cs typeface="Arial"/>
                <a:sym typeface="Arial"/>
              </a:rPr>
              <a:t>Increasingly seen as capital optimisation tool with comparison to other solutions based on relative CoC</a:t>
            </a:r>
            <a:endParaRPr/>
          </a:p>
          <a:p>
            <a:pPr indent="0" lvl="0" marL="0" marR="0" rtl="0" algn="ctr">
              <a:lnSpc>
                <a:spcPct val="100000"/>
              </a:lnSpc>
              <a:spcBef>
                <a:spcPts val="0"/>
              </a:spcBef>
              <a:spcAft>
                <a:spcPts val="0"/>
              </a:spcAft>
              <a:buClr>
                <a:schemeClr val="lt1"/>
              </a:buClr>
              <a:buSzPts val="1333"/>
              <a:buFont typeface="Jost SemiBold"/>
              <a:buNone/>
            </a:pPr>
            <a:r>
              <a:t/>
            </a:r>
            <a:endParaRPr b="0" i="0" sz="1333"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333"/>
              <a:buFont typeface="Jost SemiBold"/>
              <a:buNone/>
            </a:pPr>
            <a:r>
              <a:rPr b="0" i="0" lang="en-GB" sz="1333" u="none" cap="none" strike="noStrike">
                <a:solidFill>
                  <a:schemeClr val="lt1"/>
                </a:solidFill>
                <a:latin typeface="Jost SemiBold"/>
                <a:ea typeface="Jost SemiBold"/>
                <a:cs typeface="Jost SemiBold"/>
                <a:sym typeface="Jost SemiBold"/>
              </a:rPr>
              <a:t>Greater flexibility in terms of transaction structures </a:t>
            </a:r>
            <a:endParaRPr/>
          </a:p>
          <a:p>
            <a:pPr indent="0" lvl="0" marL="0" marR="0" rtl="0" algn="ctr">
              <a:lnSpc>
                <a:spcPct val="100000"/>
              </a:lnSpc>
              <a:spcBef>
                <a:spcPts val="0"/>
              </a:spcBef>
              <a:spcAft>
                <a:spcPts val="0"/>
              </a:spcAft>
              <a:buClr>
                <a:srgbClr val="000000"/>
              </a:buClr>
              <a:buSzPts val="1333"/>
              <a:buFont typeface="Jost SemiBold"/>
              <a:buNone/>
            </a:pPr>
            <a:r>
              <a:t/>
            </a:r>
            <a:endParaRPr b="0" i="0" sz="1333"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333"/>
              <a:buFont typeface="Jost SemiBold"/>
              <a:buNone/>
            </a:pPr>
            <a:r>
              <a:rPr b="0" i="0" lang="en-GB" sz="1333" u="none" cap="none" strike="noStrike">
                <a:solidFill>
                  <a:schemeClr val="lt1"/>
                </a:solidFill>
                <a:latin typeface="Jost SemiBold"/>
                <a:ea typeface="Jost SemiBold"/>
                <a:cs typeface="Jost SemiBold"/>
                <a:sym typeface="Jost SemiBold"/>
              </a:rPr>
              <a:t>But…price hardening and diminishing appetite from certain rated reinsurers for specific class &amp; geographic exposures</a:t>
            </a:r>
            <a:endParaRPr b="0" i="0" sz="1333" u="none" cap="none" strike="noStrike">
              <a:solidFill>
                <a:schemeClr val="lt1"/>
              </a:solidFill>
              <a:latin typeface="Arial"/>
              <a:ea typeface="Arial"/>
              <a:cs typeface="Arial"/>
              <a:sym typeface="Arial"/>
            </a:endParaRPr>
          </a:p>
        </p:txBody>
      </p:sp>
      <p:sp>
        <p:nvSpPr>
          <p:cNvPr id="235" name="Google Shape;235;p8"/>
          <p:cNvSpPr/>
          <p:nvPr/>
        </p:nvSpPr>
        <p:spPr>
          <a:xfrm>
            <a:off x="285031" y="2873433"/>
            <a:ext cx="3602578" cy="2552968"/>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Jost SemiBold"/>
              <a:buNone/>
            </a:pPr>
            <a:r>
              <a:rPr b="1" i="0" lang="en-GB" sz="1200" u="none" cap="none" strike="noStrike">
                <a:solidFill>
                  <a:schemeClr val="lt1"/>
                </a:solidFill>
                <a:latin typeface="Jost SemiBold"/>
                <a:ea typeface="Jost SemiBold"/>
                <a:cs typeface="Jost SemiBold"/>
                <a:sym typeface="Jost SemiBold"/>
              </a:rPr>
              <a:t>Historic </a:t>
            </a:r>
            <a:endParaRPr/>
          </a:p>
          <a:p>
            <a:pPr indent="0" lvl="0" marL="0" marR="0" rtl="0" algn="ctr">
              <a:lnSpc>
                <a:spcPct val="100000"/>
              </a:lnSpc>
              <a:spcBef>
                <a:spcPts val="0"/>
              </a:spcBef>
              <a:spcAft>
                <a:spcPts val="0"/>
              </a:spcAft>
              <a:buClr>
                <a:schemeClr val="lt1"/>
              </a:buClr>
              <a:buSzPts val="1200"/>
              <a:buFont typeface="Jost SemiBold"/>
              <a:buNone/>
            </a:pPr>
            <a:r>
              <a:rPr b="1" i="0" lang="en-GB" sz="1200" u="none" cap="none" strike="noStrike">
                <a:solidFill>
                  <a:schemeClr val="lt1"/>
                </a:solidFill>
                <a:latin typeface="Jost SemiBold"/>
                <a:ea typeface="Jost SemiBold"/>
                <a:cs typeface="Jost SemiBold"/>
                <a:sym typeface="Jost SemiBold"/>
              </a:rPr>
              <a:t>Reputation</a:t>
            </a:r>
            <a:endParaRPr/>
          </a:p>
          <a:p>
            <a:pPr indent="0" lvl="0" marL="0" marR="0" rtl="0" algn="ctr">
              <a:lnSpc>
                <a:spcPct val="100000"/>
              </a:lnSpc>
              <a:spcBef>
                <a:spcPts val="0"/>
              </a:spcBef>
              <a:spcAft>
                <a:spcPts val="0"/>
              </a:spcAft>
              <a:buClr>
                <a:srgbClr val="000000"/>
              </a:buClr>
              <a:buSzPts val="1200"/>
              <a:buFont typeface="Jost SemiBold"/>
              <a:buNone/>
            </a:pPr>
            <a:r>
              <a:t/>
            </a:r>
            <a:endParaRPr b="0" i="0" sz="1200"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200"/>
              <a:buFont typeface="Jost SemiBold"/>
              <a:buNone/>
            </a:pPr>
            <a:r>
              <a:rPr b="0" i="0" lang="en-GB" sz="1200" u="none" cap="none" strike="noStrike">
                <a:solidFill>
                  <a:schemeClr val="lt1"/>
                </a:solidFill>
                <a:latin typeface="Jost SemiBold"/>
                <a:ea typeface="Jost SemiBold"/>
                <a:cs typeface="Jost SemiBold"/>
                <a:sym typeface="Jost SemiBold"/>
              </a:rPr>
              <a:t>Legacy market stated following Asbestos crisis in London market</a:t>
            </a:r>
            <a:endParaRPr/>
          </a:p>
          <a:p>
            <a:pPr indent="0" lvl="0" marL="0" marR="0" rtl="0" algn="ctr">
              <a:lnSpc>
                <a:spcPct val="100000"/>
              </a:lnSpc>
              <a:spcBef>
                <a:spcPts val="0"/>
              </a:spcBef>
              <a:spcAft>
                <a:spcPts val="0"/>
              </a:spcAft>
              <a:buClr>
                <a:srgbClr val="000000"/>
              </a:buClr>
              <a:buSzPts val="1200"/>
              <a:buFont typeface="Jost SemiBold"/>
              <a:buNone/>
            </a:pPr>
            <a:r>
              <a:t/>
            </a:r>
            <a:endParaRPr b="0" i="0" sz="1200"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200"/>
              <a:buFont typeface="Jost SemiBold"/>
              <a:buNone/>
            </a:pPr>
            <a:r>
              <a:rPr b="0" i="0" lang="en-GB" sz="1200" u="none" cap="none" strike="noStrike">
                <a:solidFill>
                  <a:schemeClr val="lt1"/>
                </a:solidFill>
                <a:latin typeface="Jost SemiBold"/>
                <a:ea typeface="Jost SemiBold"/>
                <a:cs typeface="Jost SemiBold"/>
                <a:sym typeface="Jost SemiBold"/>
              </a:rPr>
              <a:t>Transactional</a:t>
            </a:r>
            <a:endParaRPr/>
          </a:p>
          <a:p>
            <a:pPr indent="0" lvl="0" marL="0" marR="0" rtl="0" algn="ctr">
              <a:lnSpc>
                <a:spcPct val="100000"/>
              </a:lnSpc>
              <a:spcBef>
                <a:spcPts val="0"/>
              </a:spcBef>
              <a:spcAft>
                <a:spcPts val="0"/>
              </a:spcAft>
              <a:buClr>
                <a:srgbClr val="000000"/>
              </a:buClr>
              <a:buSzPts val="1200"/>
              <a:buFont typeface="Jost SemiBold"/>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200"/>
              <a:buFont typeface="Arial"/>
              <a:buNone/>
            </a:pPr>
            <a:r>
              <a:rPr b="0" i="0" lang="en-GB" sz="1200" u="none" cap="none" strike="noStrike">
                <a:solidFill>
                  <a:schemeClr val="lt1"/>
                </a:solidFill>
                <a:latin typeface="Arial"/>
                <a:ea typeface="Arial"/>
                <a:cs typeface="Arial"/>
                <a:sym typeface="Arial"/>
              </a:rPr>
              <a:t>Used as tool to transfer distressed and/or exited lines business</a:t>
            </a:r>
            <a:endParaRPr/>
          </a:p>
          <a:p>
            <a:pPr indent="0" lvl="0" marL="0" marR="0" rtl="0" algn="ctr">
              <a:lnSpc>
                <a:spcPct val="100000"/>
              </a:lnSpc>
              <a:spcBef>
                <a:spcPts val="0"/>
              </a:spcBef>
              <a:spcAft>
                <a:spcPts val="0"/>
              </a:spcAft>
              <a:buClr>
                <a:srgbClr val="000000"/>
              </a:buClr>
              <a:buSzPts val="1200"/>
              <a:buFont typeface="Jost SemiBold"/>
              <a:buNone/>
            </a:pPr>
            <a:r>
              <a:t/>
            </a:r>
            <a:endParaRPr b="0" i="0" sz="1200" u="none" cap="none" strike="noStrike">
              <a:solidFill>
                <a:schemeClr val="lt1"/>
              </a:solidFill>
              <a:latin typeface="Jost SemiBold"/>
              <a:ea typeface="Jost SemiBold"/>
              <a:cs typeface="Jost SemiBold"/>
              <a:sym typeface="Jost SemiBold"/>
            </a:endParaRPr>
          </a:p>
          <a:p>
            <a:pPr indent="0" lvl="0" marL="0" marR="0" rtl="0" algn="ctr">
              <a:lnSpc>
                <a:spcPct val="100000"/>
              </a:lnSpc>
              <a:spcBef>
                <a:spcPts val="0"/>
              </a:spcBef>
              <a:spcAft>
                <a:spcPts val="0"/>
              </a:spcAft>
              <a:buClr>
                <a:schemeClr val="lt1"/>
              </a:buClr>
              <a:buSzPts val="1200"/>
              <a:buFont typeface="Jost SemiBold"/>
              <a:buNone/>
            </a:pPr>
            <a:r>
              <a:rPr b="0" i="0" lang="en-GB" sz="1200" u="none" cap="none" strike="noStrike">
                <a:solidFill>
                  <a:schemeClr val="lt1"/>
                </a:solidFill>
                <a:latin typeface="Jost SemiBold"/>
                <a:ea typeface="Jost SemiBold"/>
                <a:cs typeface="Jost SemiBold"/>
                <a:sym typeface="Jost SemiBold"/>
              </a:rPr>
              <a:t>Market well capitalised but limited flexibility in respect of solutions </a:t>
            </a:r>
            <a:r>
              <a:rPr b="0" i="0" lang="en-GB" sz="12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200"/>
              <a:buFont typeface="Jost SemiBold"/>
              <a:buNone/>
            </a:pPr>
            <a:r>
              <a:t/>
            </a:r>
            <a:endParaRPr b="0" i="0" sz="1200" u="none" cap="none" strike="noStrike">
              <a:solidFill>
                <a:schemeClr val="lt1"/>
              </a:solidFill>
              <a:latin typeface="Arial"/>
              <a:ea typeface="Arial"/>
              <a:cs typeface="Arial"/>
              <a:sym typeface="Arial"/>
            </a:endParaRPr>
          </a:p>
        </p:txBody>
      </p:sp>
      <p:pic>
        <p:nvPicPr>
          <p:cNvPr descr="Scroll outline" id="236" name="Google Shape;236;p8"/>
          <p:cNvPicPr preferRelativeResize="0"/>
          <p:nvPr/>
        </p:nvPicPr>
        <p:blipFill rotWithShape="1">
          <a:blip r:embed="rId3">
            <a:alphaModFix/>
          </a:blip>
          <a:srcRect b="0" l="0" r="0" t="0"/>
          <a:stretch/>
        </p:blipFill>
        <p:spPr>
          <a:xfrm>
            <a:off x="3247661" y="2977130"/>
            <a:ext cx="518308" cy="518308"/>
          </a:xfrm>
          <a:prstGeom prst="rect">
            <a:avLst/>
          </a:prstGeom>
          <a:noFill/>
          <a:ln>
            <a:noFill/>
          </a:ln>
        </p:spPr>
      </p:pic>
      <p:pic>
        <p:nvPicPr>
          <p:cNvPr descr="Treasure Map outline" id="237" name="Google Shape;237;p8"/>
          <p:cNvPicPr preferRelativeResize="0"/>
          <p:nvPr/>
        </p:nvPicPr>
        <p:blipFill rotWithShape="1">
          <a:blip r:embed="rId4">
            <a:alphaModFix/>
          </a:blip>
          <a:srcRect b="0" l="0" r="0" t="0"/>
          <a:stretch/>
        </p:blipFill>
        <p:spPr>
          <a:xfrm>
            <a:off x="7042387" y="1995489"/>
            <a:ext cx="548477" cy="480000"/>
          </a:xfrm>
          <a:prstGeom prst="rect">
            <a:avLst/>
          </a:prstGeom>
          <a:noFill/>
          <a:ln>
            <a:noFill/>
          </a:ln>
        </p:spPr>
      </p:pic>
      <p:pic>
        <p:nvPicPr>
          <p:cNvPr descr="Future outline" id="238" name="Google Shape;238;p8"/>
          <p:cNvPicPr preferRelativeResize="0"/>
          <p:nvPr/>
        </p:nvPicPr>
        <p:blipFill rotWithShape="1">
          <a:blip r:embed="rId5">
            <a:alphaModFix/>
          </a:blip>
          <a:srcRect b="0" l="0" r="0" t="0"/>
          <a:stretch/>
        </p:blipFill>
        <p:spPr>
          <a:xfrm>
            <a:off x="11087773" y="1692297"/>
            <a:ext cx="457724" cy="457724"/>
          </a:xfrm>
          <a:prstGeom prst="rect">
            <a:avLst/>
          </a:prstGeom>
          <a:noFill/>
          <a:ln>
            <a:noFill/>
          </a:ln>
        </p:spPr>
      </p:pic>
      <p:sp>
        <p:nvSpPr>
          <p:cNvPr id="239" name="Google Shape;239;p8"/>
          <p:cNvSpPr/>
          <p:nvPr/>
        </p:nvSpPr>
        <p:spPr>
          <a:xfrm>
            <a:off x="285031" y="5490639"/>
            <a:ext cx="11374779" cy="646069"/>
          </a:xfrm>
          <a:prstGeom prst="rightArrow">
            <a:avLst>
              <a:gd fmla="val 50000" name="adj1"/>
              <a:gd fmla="val 50000" name="adj2"/>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67"/>
              <a:buFont typeface="Jost SemiBold"/>
              <a:buNone/>
            </a:pPr>
            <a:r>
              <a:rPr b="0" i="0" lang="en-GB" sz="1867" u="none" cap="none" strike="noStrike">
                <a:solidFill>
                  <a:schemeClr val="dk1"/>
                </a:solidFill>
                <a:latin typeface="Jost SemiBold"/>
                <a:ea typeface="Jost SemiBold"/>
                <a:cs typeface="Jost SemiBold"/>
                <a:sym typeface="Jost SemiBold"/>
              </a:rPr>
              <a:t>Time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9"/>
          <p:cNvSpPr txBox="1"/>
          <p:nvPr>
            <p:ph type="title"/>
          </p:nvPr>
        </p:nvSpPr>
        <p:spPr>
          <a:xfrm>
            <a:off x="611188" y="768770"/>
            <a:ext cx="10968037" cy="481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83640"/>
              </a:buClr>
              <a:buSzPct val="100000"/>
              <a:buFont typeface="Arial"/>
              <a:buNone/>
            </a:pPr>
            <a:r>
              <a:rPr lang="en-GB"/>
              <a:t>Solution development</a:t>
            </a:r>
            <a:endParaRPr/>
          </a:p>
        </p:txBody>
      </p:sp>
      <p:sp>
        <p:nvSpPr>
          <p:cNvPr id="246" name="Google Shape;246;p9"/>
          <p:cNvSpPr txBox="1"/>
          <p:nvPr>
            <p:ph idx="4" type="body"/>
          </p:nvPr>
        </p:nvSpPr>
        <p:spPr>
          <a:xfrm>
            <a:off x="611188" y="1315438"/>
            <a:ext cx="10968036" cy="5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600"/>
              <a:buFont typeface="Arial"/>
              <a:buNone/>
            </a:pPr>
            <a:r>
              <a:rPr lang="en-GB"/>
              <a:t>Renewable retrospective: reinsurance as permanent capital source</a:t>
            </a:r>
            <a:endParaRPr/>
          </a:p>
        </p:txBody>
      </p:sp>
      <p:sp>
        <p:nvSpPr>
          <p:cNvPr id="247" name="Google Shape;247;p9"/>
          <p:cNvSpPr txBox="1"/>
          <p:nvPr>
            <p:ph idx="11" type="ftr"/>
          </p:nvPr>
        </p:nvSpPr>
        <p:spPr>
          <a:xfrm>
            <a:off x="9014604" y="6303963"/>
            <a:ext cx="2218546" cy="3297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000"/>
              <a:buFont typeface="Arial"/>
              <a:buNone/>
            </a:pPr>
            <a:r>
              <a:t/>
            </a:r>
            <a:endParaRPr/>
          </a:p>
        </p:txBody>
      </p:sp>
      <p:sp>
        <p:nvSpPr>
          <p:cNvPr id="248" name="Google Shape;248;p9"/>
          <p:cNvSpPr txBox="1"/>
          <p:nvPr>
            <p:ph idx="12" type="sldNum"/>
          </p:nvPr>
        </p:nvSpPr>
        <p:spPr>
          <a:xfrm>
            <a:off x="11455400" y="6303963"/>
            <a:ext cx="125413" cy="12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Jost SemiBold"/>
              <a:buNone/>
            </a:pPr>
            <a:fld id="{00000000-1234-1234-1234-123412341234}" type="slidenum">
              <a:rPr lang="en-GB"/>
              <a:t>‹#›</a:t>
            </a:fld>
            <a:endParaRPr/>
          </a:p>
        </p:txBody>
      </p:sp>
      <p:grpSp>
        <p:nvGrpSpPr>
          <p:cNvPr id="249" name="Google Shape;249;p9"/>
          <p:cNvGrpSpPr/>
          <p:nvPr/>
        </p:nvGrpSpPr>
        <p:grpSpPr>
          <a:xfrm>
            <a:off x="1106026" y="1673132"/>
            <a:ext cx="9979949" cy="4416097"/>
            <a:chOff x="458390" y="1880864"/>
            <a:chExt cx="8226028" cy="4208366"/>
          </a:xfrm>
        </p:grpSpPr>
        <p:sp>
          <p:nvSpPr>
            <p:cNvPr id="250" name="Google Shape;250;p9"/>
            <p:cNvSpPr/>
            <p:nvPr/>
          </p:nvSpPr>
          <p:spPr>
            <a:xfrm>
              <a:off x="4663441" y="1880864"/>
              <a:ext cx="4020977" cy="1263007"/>
            </a:xfrm>
            <a:prstGeom prst="rect">
              <a:avLst/>
            </a:prstGeom>
            <a:solidFill>
              <a:srgbClr val="E2EEF8"/>
            </a:solidFill>
            <a:ln cap="flat" cmpd="sng" w="12700">
              <a:solidFill>
                <a:srgbClr val="0075B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Solution Development</a:t>
              </a:r>
              <a:endParaRPr/>
            </a:p>
            <a:p>
              <a:pPr indent="-86995" lvl="0" marL="86995" marR="0" rtl="0" algn="l">
                <a:lnSpc>
                  <a:spcPct val="110000"/>
                </a:lnSpc>
                <a:spcBef>
                  <a:spcPts val="6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There is increased market interest in creating long term trading relationships that facilitate a continual stream of capital relief over time </a:t>
              </a:r>
              <a:endParaRPr/>
            </a:p>
            <a:p>
              <a:pPr indent="-86995" lvl="0" marL="86995"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This can be achieved via the purchase of a series of minority cession LPTs that are placed on a renewable basis and subject to a supporting pricing framework / agreement between the cedent and reinsurer</a:t>
              </a:r>
              <a:endParaRPr/>
            </a:p>
          </p:txBody>
        </p:sp>
        <p:sp>
          <p:nvSpPr>
            <p:cNvPr id="251" name="Google Shape;251;p9"/>
            <p:cNvSpPr/>
            <p:nvPr/>
          </p:nvSpPr>
          <p:spPr>
            <a:xfrm>
              <a:off x="458390" y="1880864"/>
              <a:ext cx="4022170" cy="1263007"/>
            </a:xfrm>
            <a:prstGeom prst="rect">
              <a:avLst/>
            </a:prstGeom>
            <a:solidFill>
              <a:srgbClr val="E2EEF8"/>
            </a:solidFill>
            <a:ln cap="flat" cmpd="sng" w="12700">
              <a:solidFill>
                <a:srgbClr val="0075B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75BC"/>
                </a:buClr>
                <a:buSzPts val="900"/>
                <a:buFont typeface="Arial"/>
                <a:buNone/>
              </a:pPr>
              <a:r>
                <a:rPr b="1" i="0" lang="en-GB" sz="900" u="none" cap="none" strike="noStrike">
                  <a:solidFill>
                    <a:srgbClr val="0075BC"/>
                  </a:solidFill>
                  <a:latin typeface="Arial"/>
                  <a:ea typeface="Arial"/>
                  <a:cs typeface="Arial"/>
                  <a:sym typeface="Arial"/>
                </a:rPr>
                <a:t>Traditional Cover</a:t>
              </a:r>
              <a:endParaRPr/>
            </a:p>
            <a:p>
              <a:pPr indent="-86995" lvl="0" marL="86995" marR="0" rtl="0" algn="l">
                <a:lnSpc>
                  <a:spcPct val="110000"/>
                </a:lnSpc>
                <a:spcBef>
                  <a:spcPts val="6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Retrospective Reinsurance can be used as an effective lever to improve an insurers solvency ratio through the optimization of reserve and market risk capital charges </a:t>
              </a:r>
              <a:endParaRPr/>
            </a:p>
            <a:p>
              <a:pPr indent="-86995" lvl="0" marL="86995" marR="0" rtl="0" algn="l">
                <a:lnSpc>
                  <a:spcPct val="110000"/>
                </a:lnSpc>
                <a:spcBef>
                  <a:spcPts val="300"/>
                </a:spcBef>
                <a:spcAft>
                  <a:spcPts val="0"/>
                </a:spcAft>
                <a:buClr>
                  <a:srgbClr val="58595B"/>
                </a:buClr>
                <a:buSzPts val="900"/>
                <a:buFont typeface="Arial"/>
                <a:buChar char="•"/>
              </a:pPr>
              <a:r>
                <a:rPr b="0" i="0" lang="en-GB" sz="900" u="none" cap="none" strike="noStrike">
                  <a:solidFill>
                    <a:srgbClr val="58595B"/>
                  </a:solidFill>
                  <a:latin typeface="Arial"/>
                  <a:ea typeface="Arial"/>
                  <a:cs typeface="Arial"/>
                  <a:sym typeface="Arial"/>
                </a:rPr>
                <a:t>Traditionally, when transacted for capital benefit, cedents  have focused on singular, material, transactions. These typically result in a significant capital uplift at placement, with diminishing benefit over time as outstanding claims reserves are paid </a:t>
              </a:r>
              <a:endParaRPr/>
            </a:p>
          </p:txBody>
        </p:sp>
        <p:pic>
          <p:nvPicPr>
            <p:cNvPr id="252" name="Google Shape;252;p9"/>
            <p:cNvPicPr preferRelativeResize="0"/>
            <p:nvPr/>
          </p:nvPicPr>
          <p:blipFill rotWithShape="1">
            <a:blip r:embed="rId3">
              <a:alphaModFix/>
            </a:blip>
            <a:srcRect b="1021" l="0" r="50207" t="1"/>
            <a:stretch/>
          </p:blipFill>
          <p:spPr>
            <a:xfrm>
              <a:off x="953935" y="3748639"/>
              <a:ext cx="2949198" cy="2340591"/>
            </a:xfrm>
            <a:prstGeom prst="rect">
              <a:avLst/>
            </a:prstGeom>
            <a:noFill/>
            <a:ln>
              <a:noFill/>
            </a:ln>
          </p:spPr>
        </p:pic>
        <p:sp>
          <p:nvSpPr>
            <p:cNvPr id="253" name="Google Shape;253;p9"/>
            <p:cNvSpPr/>
            <p:nvPr/>
          </p:nvSpPr>
          <p:spPr>
            <a:xfrm>
              <a:off x="1061291" y="3429000"/>
              <a:ext cx="2734485" cy="268777"/>
            </a:xfrm>
            <a:prstGeom prst="roundRect">
              <a:avLst>
                <a:gd fmla="val 16667" name="adj"/>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50"/>
                <a:buFont typeface="Arial"/>
                <a:buNone/>
              </a:pPr>
              <a:r>
                <a:rPr b="1" i="0" lang="en-GB" sz="1050" u="none" cap="none" strike="noStrike">
                  <a:solidFill>
                    <a:srgbClr val="FFFFFF"/>
                  </a:solidFill>
                  <a:latin typeface="Arial"/>
                  <a:ea typeface="Arial"/>
                  <a:cs typeface="Arial"/>
                  <a:sym typeface="Arial"/>
                </a:rPr>
                <a:t>Traditional LPT </a:t>
              </a:r>
              <a:endParaRPr/>
            </a:p>
          </p:txBody>
        </p:sp>
        <p:pic>
          <p:nvPicPr>
            <p:cNvPr id="254" name="Google Shape;254;p9"/>
            <p:cNvPicPr preferRelativeResize="0"/>
            <p:nvPr/>
          </p:nvPicPr>
          <p:blipFill rotWithShape="1">
            <a:blip r:embed="rId3">
              <a:alphaModFix/>
            </a:blip>
            <a:srcRect b="0" l="49708" r="0" t="0"/>
            <a:stretch/>
          </p:blipFill>
          <p:spPr>
            <a:xfrm>
              <a:off x="5159047" y="3749938"/>
              <a:ext cx="2947502" cy="2339245"/>
            </a:xfrm>
            <a:prstGeom prst="rect">
              <a:avLst/>
            </a:prstGeom>
            <a:noFill/>
            <a:ln>
              <a:noFill/>
            </a:ln>
          </p:spPr>
        </p:pic>
        <p:sp>
          <p:nvSpPr>
            <p:cNvPr id="255" name="Google Shape;255;p9"/>
            <p:cNvSpPr/>
            <p:nvPr/>
          </p:nvSpPr>
          <p:spPr>
            <a:xfrm>
              <a:off x="5265555" y="3429010"/>
              <a:ext cx="2734485" cy="268776"/>
            </a:xfrm>
            <a:prstGeom prst="roundRect">
              <a:avLst>
                <a:gd fmla="val 16667" name="adj"/>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50"/>
                <a:buFont typeface="Arial"/>
                <a:buNone/>
              </a:pPr>
              <a:r>
                <a:rPr b="1" i="0" lang="en-GB" sz="1050" u="none" cap="none" strike="noStrike">
                  <a:solidFill>
                    <a:srgbClr val="FFFFFF"/>
                  </a:solidFill>
                  <a:latin typeface="Arial"/>
                  <a:ea typeface="Arial"/>
                  <a:cs typeface="Arial"/>
                  <a:sym typeface="Arial"/>
                </a:rPr>
                <a:t>Renewable LPT</a:t>
              </a:r>
              <a:endParaRPr/>
            </a:p>
          </p:txBody>
        </p:sp>
        <p:sp>
          <p:nvSpPr>
            <p:cNvPr id="256" name="Google Shape;256;p9"/>
            <p:cNvSpPr/>
            <p:nvPr/>
          </p:nvSpPr>
          <p:spPr>
            <a:xfrm>
              <a:off x="4295461" y="4251362"/>
              <a:ext cx="553079" cy="894950"/>
            </a:xfrm>
            <a:prstGeom prst="chevron">
              <a:avLst>
                <a:gd fmla="val 50000" name="adj"/>
              </a:avLst>
            </a:prstGeom>
            <a:solidFill>
              <a:srgbClr val="0075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Jost SemiBold"/>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Light skin">
  <a:themeElements>
    <a:clrScheme name="Custom 1">
      <a:dk1>
        <a:srgbClr val="000000"/>
      </a:dk1>
      <a:lt1>
        <a:srgbClr val="FFFFFF"/>
      </a:lt1>
      <a:dk2>
        <a:srgbClr val="000000"/>
      </a:dk2>
      <a:lt2>
        <a:srgbClr val="FFFFFF"/>
      </a:lt2>
      <a:accent1>
        <a:srgbClr val="2B5FE7"/>
      </a:accent1>
      <a:accent2>
        <a:srgbClr val="767779"/>
      </a:accent2>
      <a:accent3>
        <a:srgbClr val="A9A9A9"/>
      </a:accent3>
      <a:accent4>
        <a:srgbClr val="797979"/>
      </a:accent4>
      <a:accent5>
        <a:srgbClr val="D5D5D5"/>
      </a:accent5>
      <a:accent6>
        <a:srgbClr val="E8E8EB"/>
      </a:accent6>
      <a:hlink>
        <a:srgbClr val="2B5FE7"/>
      </a:hlink>
      <a:folHlink>
        <a:srgbClr val="381A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Custom 17">
    <a:dk1>
      <a:srgbClr val="444444"/>
    </a:dk1>
    <a:lt1>
      <a:srgbClr val="FFFFFF"/>
    </a:lt1>
    <a:dk2>
      <a:srgbClr val="898D8D"/>
    </a:dk2>
    <a:lt2>
      <a:srgbClr val="EDF2FA"/>
    </a:lt2>
    <a:accent1>
      <a:srgbClr val="6FACDE"/>
    </a:accent1>
    <a:accent2>
      <a:srgbClr val="0075BC"/>
    </a:accent2>
    <a:accent3>
      <a:srgbClr val="4AA57F"/>
    </a:accent3>
    <a:accent4>
      <a:srgbClr val="E07E3C"/>
    </a:accent4>
    <a:accent5>
      <a:srgbClr val="C6AA76"/>
    </a:accent5>
    <a:accent6>
      <a:srgbClr val="F0B323"/>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7">
    <a:dk1>
      <a:srgbClr val="444444"/>
    </a:dk1>
    <a:lt1>
      <a:srgbClr val="FFFFFF"/>
    </a:lt1>
    <a:dk2>
      <a:srgbClr val="898D8D"/>
    </a:dk2>
    <a:lt2>
      <a:srgbClr val="EDF2FA"/>
    </a:lt2>
    <a:accent1>
      <a:srgbClr val="6FACDE"/>
    </a:accent1>
    <a:accent2>
      <a:srgbClr val="0075BC"/>
    </a:accent2>
    <a:accent3>
      <a:srgbClr val="4AA57F"/>
    </a:accent3>
    <a:accent4>
      <a:srgbClr val="E07E3C"/>
    </a:accent4>
    <a:accent5>
      <a:srgbClr val="C6AA76"/>
    </a:accent5>
    <a:accent6>
      <a:srgbClr val="F0B323"/>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7">
    <a:dk1>
      <a:srgbClr val="444444"/>
    </a:dk1>
    <a:lt1>
      <a:srgbClr val="FFFFFF"/>
    </a:lt1>
    <a:dk2>
      <a:srgbClr val="898D8D"/>
    </a:dk2>
    <a:lt2>
      <a:srgbClr val="EDF2FA"/>
    </a:lt2>
    <a:accent1>
      <a:srgbClr val="6FACDE"/>
    </a:accent1>
    <a:accent2>
      <a:srgbClr val="0075BC"/>
    </a:accent2>
    <a:accent3>
      <a:srgbClr val="4AA57F"/>
    </a:accent3>
    <a:accent4>
      <a:srgbClr val="E07E3C"/>
    </a:accent4>
    <a:accent5>
      <a:srgbClr val="C6AA76"/>
    </a:accent5>
    <a:accent6>
      <a:srgbClr val="F0B323"/>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Andrew Rothseid</dc:creator>
</cp:coreProperties>
</file>